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 id="261" r:id="rId6"/>
    <p:sldId id="262" r:id="rId7"/>
    <p:sldId id="263" r:id="rId8"/>
    <p:sldId id="264" r:id="rId9"/>
    <p:sldId id="265" r:id="rId10"/>
    <p:sldId id="267" r:id="rId11"/>
    <p:sldId id="269" r:id="rId12"/>
    <p:sldId id="270" r:id="rId13"/>
    <p:sldId id="271" r:id="rId14"/>
    <p:sldId id="272" r:id="rId15"/>
    <p:sldId id="273" r:id="rId16"/>
    <p:sldId id="274" r:id="rId17"/>
    <p:sldId id="275" r:id="rId18"/>
    <p:sldId id="276" r:id="rId19"/>
    <p:sldId id="277" r:id="rId20"/>
    <p:sldId id="268" r:id="rId21"/>
  </p:sldIdLst>
  <p:sldSz cx="9144000" cy="6858000" type="screen4x3"/>
  <p:notesSz cx="6858000" cy="9945688"/>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a:srgbClr val="3366FF"/>
    <a:srgbClr val="99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0" d="100"/>
          <a:sy n="70" d="100"/>
        </p:scale>
        <p:origin x="-522" y="-10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Modifiez le style du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Modifiez le style des sous-titres du masque</a:t>
            </a:r>
            <a:endParaRPr lang="fr-FR"/>
          </a:p>
        </p:txBody>
      </p:sp>
      <p:sp>
        <p:nvSpPr>
          <p:cNvPr id="4" name="Espace réservé de la date 3"/>
          <p:cNvSpPr>
            <a:spLocks noGrp="1"/>
          </p:cNvSpPr>
          <p:nvPr>
            <p:ph type="dt" sz="half" idx="10"/>
          </p:nvPr>
        </p:nvSpPr>
        <p:spPr/>
        <p:txBody>
          <a:bodyPr/>
          <a:lstStyle/>
          <a:p>
            <a:fld id="{C4C0C513-FE06-44D6-B617-F42F43BD12A3}" type="datetimeFigureOut">
              <a:rPr lang="fr-FR" smtClean="0"/>
              <a:t>06/11/2017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212504493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C4C0C513-FE06-44D6-B617-F42F43BD12A3}" type="datetimeFigureOut">
              <a:rPr lang="fr-FR" smtClean="0"/>
              <a:t>06/11/2017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179998361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Modifiez le style du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C4C0C513-FE06-44D6-B617-F42F43BD12A3}" type="datetimeFigureOut">
              <a:rPr lang="fr-FR" smtClean="0"/>
              <a:t>06/11/2017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290629540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idx="1"/>
          </p:nvPr>
        </p:nvSpPr>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C4C0C513-FE06-44D6-B617-F42F43BD12A3}" type="datetimeFigureOut">
              <a:rPr lang="fr-FR" smtClean="0"/>
              <a:t>06/11/2017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426726031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Modifiez le style du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Espace réservé de la date 3"/>
          <p:cNvSpPr>
            <a:spLocks noGrp="1"/>
          </p:cNvSpPr>
          <p:nvPr>
            <p:ph type="dt" sz="half" idx="10"/>
          </p:nvPr>
        </p:nvSpPr>
        <p:spPr/>
        <p:txBody>
          <a:bodyPr/>
          <a:lstStyle/>
          <a:p>
            <a:fld id="{C4C0C513-FE06-44D6-B617-F42F43BD12A3}" type="datetimeFigureOut">
              <a:rPr lang="fr-FR" smtClean="0"/>
              <a:t>06/11/2017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36545697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C4C0C513-FE06-44D6-B617-F42F43BD12A3}" type="datetimeFigureOut">
              <a:rPr lang="fr-FR" smtClean="0"/>
              <a:t>06/11/2017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26515866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Modifiez le style du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C4C0C513-FE06-44D6-B617-F42F43BD12A3}" type="datetimeFigureOut">
              <a:rPr lang="fr-FR" smtClean="0"/>
              <a:t>06/11/2017</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266746766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e la date 2"/>
          <p:cNvSpPr>
            <a:spLocks noGrp="1"/>
          </p:cNvSpPr>
          <p:nvPr>
            <p:ph type="dt" sz="half" idx="10"/>
          </p:nvPr>
        </p:nvSpPr>
        <p:spPr/>
        <p:txBody>
          <a:bodyPr/>
          <a:lstStyle/>
          <a:p>
            <a:fld id="{C4C0C513-FE06-44D6-B617-F42F43BD12A3}" type="datetimeFigureOut">
              <a:rPr lang="fr-FR" smtClean="0"/>
              <a:t>06/11/2017</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41904041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C4C0C513-FE06-44D6-B617-F42F43BD12A3}" type="datetimeFigureOut">
              <a:rPr lang="fr-FR" smtClean="0"/>
              <a:t>06/11/2017</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38225239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Modifiez le style du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C4C0C513-FE06-44D6-B617-F42F43BD12A3}" type="datetimeFigureOut">
              <a:rPr lang="fr-FR" smtClean="0"/>
              <a:t>06/11/2017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21896997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Modifiez le style du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C4C0C513-FE06-44D6-B617-F42F43BD12A3}" type="datetimeFigureOut">
              <a:rPr lang="fr-FR" smtClean="0"/>
              <a:t>06/11/2017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7F966DF9-B6C3-44BC-8498-C0BA74719F75}" type="slidenum">
              <a:rPr lang="fr-FR" smtClean="0"/>
              <a:t>‹N°›</a:t>
            </a:fld>
            <a:endParaRPr lang="fr-FR"/>
          </a:p>
        </p:txBody>
      </p:sp>
    </p:spTree>
    <p:extLst>
      <p:ext uri="{BB962C8B-B14F-4D97-AF65-F5344CB8AC3E}">
        <p14:creationId xmlns:p14="http://schemas.microsoft.com/office/powerpoint/2010/main" val="355200816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4C0C513-FE06-44D6-B617-F42F43BD12A3}" type="datetimeFigureOut">
              <a:rPr lang="fr-FR" smtClean="0"/>
              <a:t>06/11/2017</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F966DF9-B6C3-44BC-8498-C0BA74719F75}" type="slidenum">
              <a:rPr lang="fr-FR" smtClean="0"/>
              <a:t>‹N°›</a:t>
            </a:fld>
            <a:endParaRPr lang="fr-FR"/>
          </a:p>
        </p:txBody>
      </p:sp>
    </p:spTree>
    <p:extLst>
      <p:ext uri="{BB962C8B-B14F-4D97-AF65-F5344CB8AC3E}">
        <p14:creationId xmlns:p14="http://schemas.microsoft.com/office/powerpoint/2010/main" val="63159927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79512" y="188640"/>
            <a:ext cx="8663880" cy="5647700"/>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ctr">
              <a:spcBef>
                <a:spcPct val="50000"/>
              </a:spcBef>
            </a:pPr>
            <a:r>
              <a:rPr lang="fr-FR" altLang="fr-FR" sz="2800" b="1" dirty="0" smtClean="0">
                <a:solidFill>
                  <a:srgbClr val="0000FF"/>
                </a:solidFill>
                <a:latin typeface="Copperplate Gothic Bold" panose="020E0705020206020404" pitchFamily="34" charset="0"/>
              </a:rPr>
              <a:t>      </a:t>
            </a:r>
          </a:p>
          <a:p>
            <a:pPr algn="ctr">
              <a:spcBef>
                <a:spcPct val="50000"/>
              </a:spcBef>
            </a:pPr>
            <a:r>
              <a:rPr lang="fr-FR" altLang="fr-FR" sz="5400" b="1" dirty="0" smtClean="0">
                <a:solidFill>
                  <a:srgbClr val="0000FF"/>
                </a:solidFill>
                <a:latin typeface="+mn-lt"/>
              </a:rPr>
              <a:t>LES ERREURS DE DELIVRANCE </a:t>
            </a:r>
          </a:p>
          <a:p>
            <a:pPr algn="ctr">
              <a:spcBef>
                <a:spcPct val="50000"/>
              </a:spcBef>
            </a:pPr>
            <a:r>
              <a:rPr lang="fr-FR" altLang="fr-FR" sz="3600" b="1" dirty="0" smtClean="0">
                <a:solidFill>
                  <a:srgbClr val="0000FF"/>
                </a:solidFill>
                <a:latin typeface="+mn-lt"/>
              </a:rPr>
              <a:t>et autres anomalies pré transfusionnelles </a:t>
            </a:r>
          </a:p>
          <a:p>
            <a:pPr algn="ctr">
              <a:spcBef>
                <a:spcPct val="50000"/>
              </a:spcBef>
            </a:pPr>
            <a:r>
              <a:rPr lang="fr-FR" altLang="fr-FR" sz="3600" b="1" dirty="0" smtClean="0">
                <a:solidFill>
                  <a:srgbClr val="0000FF"/>
                </a:solidFill>
                <a:latin typeface="+mn-lt"/>
              </a:rPr>
              <a:t>à risque pour le patient </a:t>
            </a:r>
            <a:endParaRPr lang="fr-FR" altLang="fr-FR" sz="3600" b="1" dirty="0">
              <a:solidFill>
                <a:srgbClr val="0000FF"/>
              </a:solidFill>
              <a:latin typeface="+mn-lt"/>
            </a:endParaRPr>
          </a:p>
          <a:p>
            <a:pPr algn="ctr">
              <a:spcBef>
                <a:spcPct val="50000"/>
              </a:spcBef>
            </a:pPr>
            <a:endParaRPr lang="fr-FR" altLang="fr-FR" sz="2000" dirty="0" smtClean="0">
              <a:solidFill>
                <a:srgbClr val="0000FF"/>
              </a:solidFill>
              <a:latin typeface="+mn-lt"/>
            </a:endParaRPr>
          </a:p>
          <a:p>
            <a:pPr algn="ctr">
              <a:spcBef>
                <a:spcPct val="50000"/>
              </a:spcBef>
            </a:pPr>
            <a:endParaRPr lang="fr-FR" altLang="fr-FR" sz="2000" dirty="0" smtClean="0">
              <a:solidFill>
                <a:srgbClr val="0000FF"/>
              </a:solidFill>
              <a:latin typeface="Arial" charset="0"/>
            </a:endParaRPr>
          </a:p>
          <a:p>
            <a:pPr algn="ctr">
              <a:spcBef>
                <a:spcPct val="50000"/>
              </a:spcBef>
            </a:pPr>
            <a:r>
              <a:rPr lang="fr-FR" altLang="fr-FR" sz="2000" dirty="0" smtClean="0">
                <a:solidFill>
                  <a:srgbClr val="0000FF"/>
                </a:solidFill>
                <a:latin typeface="+mn-lt"/>
              </a:rPr>
              <a:t>Dr Bernard LAMY </a:t>
            </a:r>
            <a:r>
              <a:rPr lang="fr-FR" altLang="fr-FR" sz="2000" dirty="0">
                <a:solidFill>
                  <a:srgbClr val="0000FF"/>
                </a:solidFill>
                <a:latin typeface="+mn-lt"/>
              </a:rPr>
              <a:t>médecin </a:t>
            </a:r>
            <a:r>
              <a:rPr lang="fr-FR" altLang="fr-FR" sz="2000" dirty="0" smtClean="0">
                <a:solidFill>
                  <a:srgbClr val="0000FF"/>
                </a:solidFill>
                <a:latin typeface="+mn-lt"/>
              </a:rPr>
              <a:t>CRHST, ARS BFC</a:t>
            </a:r>
          </a:p>
          <a:p>
            <a:pPr algn="ctr">
              <a:spcBef>
                <a:spcPct val="50000"/>
              </a:spcBef>
            </a:pPr>
            <a:r>
              <a:rPr lang="fr-FR" altLang="fr-FR" sz="1600" dirty="0" smtClean="0">
                <a:solidFill>
                  <a:srgbClr val="0000FF"/>
                </a:solidFill>
                <a:latin typeface="+mn-lt"/>
              </a:rPr>
              <a:t>Journée Régionale d’hémovigilance 16 novembre 2017</a:t>
            </a:r>
            <a:endParaRPr lang="fr-FR" altLang="fr-FR" sz="2000" dirty="0">
              <a:solidFill>
                <a:srgbClr val="0000FF"/>
              </a:solidFill>
              <a:latin typeface="Arial" charset="0"/>
            </a:endParaRPr>
          </a:p>
          <a:p>
            <a:pPr algn="ctr">
              <a:spcBef>
                <a:spcPct val="50000"/>
              </a:spcBef>
            </a:pPr>
            <a:r>
              <a:rPr lang="fr-FR" altLang="fr-FR" sz="2000" dirty="0" smtClean="0">
                <a:solidFill>
                  <a:srgbClr val="0000FF"/>
                </a:solidFill>
                <a:latin typeface="Arial" charset="0"/>
              </a:rPr>
              <a:t> </a:t>
            </a:r>
            <a:endParaRPr lang="fr-FR" altLang="fr-FR" sz="2000" b="1" dirty="0">
              <a:solidFill>
                <a:srgbClr val="0000FF"/>
              </a:solidFill>
              <a:latin typeface="Arial" charset="0"/>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410230955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50914" y="332656"/>
            <a:ext cx="8663880" cy="5262979"/>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On</a:t>
            </a:r>
            <a:r>
              <a:rPr lang="fr-FR" altLang="fr-FR" sz="2800" b="1" dirty="0" smtClean="0">
                <a:solidFill>
                  <a:srgbClr val="0000FF"/>
                </a:solidFill>
                <a:latin typeface="+mn-lt"/>
              </a:rPr>
              <a:t> </a:t>
            </a:r>
            <a:r>
              <a:rPr lang="fr-FR" altLang="fr-FR" sz="2000" b="1" dirty="0" smtClean="0">
                <a:solidFill>
                  <a:srgbClr val="0000FF"/>
                </a:solidFill>
                <a:latin typeface="+mn-lt"/>
              </a:rPr>
              <a:t>note  aussi :								- des PSL délivrés avec une identité incomplète				- des bugs informatiques qui conduisent à une obligation de délivrance manuelle et qui génèrent des erreurs 						- des actions de bonne intention (pour éviter des péremptions de PSL) et qui conduisent à des erreurs							- CGR sans boudin de contrôle qui obligent à « bidouiller » (</a:t>
            </a:r>
            <a:r>
              <a:rPr lang="fr-FR" altLang="fr-FR" sz="2000" b="1" dirty="0" smtClean="0">
                <a:solidFill>
                  <a:srgbClr val="FF0000"/>
                </a:solidFill>
                <a:latin typeface="+mn-lt"/>
              </a:rPr>
              <a:t>INTERDIT</a:t>
            </a:r>
            <a:r>
              <a:rPr lang="fr-FR" altLang="fr-FR" sz="2000" b="1" dirty="0" smtClean="0">
                <a:solidFill>
                  <a:srgbClr val="0000FF"/>
                </a:solidFill>
                <a:latin typeface="+mn-lt"/>
              </a:rPr>
              <a:t>)  Cela retarde la transfusion							- la livraison des CGR sans les plasmas demandés 				- la délivrance  de PSL non irradiés chez un patient à risque     		- Un transporteur qui  n’entend pas son téléphone la nuit….</a:t>
            </a:r>
            <a:r>
              <a:rPr lang="fr-FR" altLang="fr-FR" sz="2000" b="1" dirty="0" smtClean="0">
                <a:solidFill>
                  <a:srgbClr val="0000FF"/>
                </a:solidFill>
              </a:rPr>
              <a:t> </a:t>
            </a:r>
            <a:endParaRPr lang="fr-FR" altLang="fr-FR" sz="2000" b="1" dirty="0" smtClean="0">
              <a:solidFill>
                <a:srgbClr val="0000FF"/>
              </a:solidFill>
              <a:latin typeface="+mn-lt"/>
            </a:endParaRPr>
          </a:p>
          <a:p>
            <a:pPr algn="ctr">
              <a:spcBef>
                <a:spcPct val="50000"/>
              </a:spcBef>
            </a:pPr>
            <a:r>
              <a:rPr lang="fr-FR" altLang="fr-FR" sz="3600" b="1" dirty="0" smtClean="0">
                <a:solidFill>
                  <a:srgbClr val="0000FF"/>
                </a:solidFill>
                <a:latin typeface="+mn-lt"/>
              </a:rPr>
              <a:t>TOUT EST POSSIBLE</a:t>
            </a:r>
            <a:endParaRPr lang="fr-FR" altLang="fr-FR" sz="3600" b="1" dirty="0">
              <a:solidFill>
                <a:srgbClr val="0000FF"/>
              </a:solidFill>
              <a:latin typeface="+mn-lt"/>
            </a:endParaRPr>
          </a:p>
          <a:p>
            <a:pPr algn="ctr">
              <a:spcBef>
                <a:spcPct val="50000"/>
              </a:spcBef>
            </a:pPr>
            <a:r>
              <a:rPr lang="fr-FR" altLang="fr-FR" sz="3600" b="1" dirty="0" smtClean="0">
                <a:solidFill>
                  <a:srgbClr val="0000FF"/>
                </a:solidFill>
                <a:latin typeface="+mn-lt"/>
              </a:rPr>
              <a:t>MAIS TOUT DOIT ETRE EVITE</a:t>
            </a: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346461703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50914" y="332656"/>
            <a:ext cx="8663880" cy="5232202"/>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b="1" dirty="0" smtClean="0">
                <a:solidFill>
                  <a:srgbClr val="0000FF"/>
                </a:solidFill>
                <a:latin typeface="+mn-lt"/>
              </a:rPr>
              <a:t> Et voici la vraie vie:</a:t>
            </a:r>
            <a:endParaRPr lang="fr-FR" altLang="fr-FR" sz="2000" b="1" dirty="0" smtClean="0">
              <a:solidFill>
                <a:srgbClr val="0000FF"/>
              </a:solidFill>
              <a:latin typeface="+mn-lt"/>
            </a:endParaRPr>
          </a:p>
          <a:p>
            <a:pPr>
              <a:spcBef>
                <a:spcPct val="50000"/>
              </a:spcBef>
            </a:pPr>
            <a:r>
              <a:rPr lang="fr-FR" altLang="fr-FR" sz="2000" b="1" dirty="0" smtClean="0">
                <a:solidFill>
                  <a:srgbClr val="0000FF"/>
                </a:solidFill>
                <a:latin typeface="+mn-lt"/>
              </a:rPr>
              <a:t>1- Au départ il y a délivrance de 2 prescriptions de CGR pour deux patients différents d’un même servic</a:t>
            </a:r>
            <a:r>
              <a:rPr lang="fr-FR" altLang="fr-FR" sz="2000" b="1" dirty="0">
                <a:solidFill>
                  <a:srgbClr val="0000FF"/>
                </a:solidFill>
                <a:latin typeface="+mn-lt"/>
              </a:rPr>
              <a:t>e</a:t>
            </a:r>
            <a:r>
              <a:rPr lang="fr-FR" altLang="fr-FR" sz="2000" b="1" dirty="0" smtClean="0">
                <a:solidFill>
                  <a:srgbClr val="0000FF"/>
                </a:solidFill>
                <a:latin typeface="+mn-lt"/>
              </a:rPr>
              <a:t>. La délivrance EFS est conforme. Les deux CGR de chaque patient sont placés dans un sac différent et dans deux colis distincts</a:t>
            </a:r>
          </a:p>
          <a:p>
            <a:pPr>
              <a:spcBef>
                <a:spcPct val="50000"/>
              </a:spcBef>
            </a:pPr>
            <a:r>
              <a:rPr lang="fr-FR" altLang="fr-FR" sz="2000" b="1" dirty="0" smtClean="0">
                <a:solidFill>
                  <a:srgbClr val="0000FF"/>
                </a:solidFill>
                <a:latin typeface="+mn-lt"/>
              </a:rPr>
              <a:t>La difficulté commence avec le fait que 						- Le premier patient n’a pas de protocole particulier mais			- Le deuxième patient doit recevoir du sang phénotypé RH Kell, </a:t>
            </a:r>
            <a:r>
              <a:rPr lang="fr-FR" altLang="fr-FR" sz="2000" b="1" dirty="0" err="1" smtClean="0">
                <a:solidFill>
                  <a:srgbClr val="0000FF"/>
                </a:solidFill>
                <a:latin typeface="+mn-lt"/>
              </a:rPr>
              <a:t>Jka</a:t>
            </a:r>
            <a:r>
              <a:rPr lang="fr-FR" altLang="fr-FR" sz="2000" b="1" dirty="0" smtClean="0">
                <a:solidFill>
                  <a:srgbClr val="0000FF"/>
                </a:solidFill>
                <a:latin typeface="+mn-lt"/>
              </a:rPr>
              <a:t> négatif et compatibilisé   (RAI +)</a:t>
            </a:r>
          </a:p>
          <a:p>
            <a:pPr>
              <a:spcBef>
                <a:spcPct val="50000"/>
              </a:spcBef>
            </a:pPr>
            <a:r>
              <a:rPr lang="fr-FR" altLang="fr-FR" sz="2000" b="1" dirty="0" smtClean="0">
                <a:solidFill>
                  <a:srgbClr val="0000FF"/>
                </a:solidFill>
                <a:latin typeface="+mn-lt"/>
              </a:rPr>
              <a:t>A la réception  l’infirmière ne vérifie pas l’identité des deux patients et va intervertir les PSL mais il faut préciser que c’est une ASH qui ramène les CGR et se trompe en répartissant ceux-ci dans les chambres de malades. L’infirmière ne vérifie pas l’identité du patient ni les documents avant de transfuser</a:t>
            </a:r>
          </a:p>
          <a:p>
            <a:pPr>
              <a:spcBef>
                <a:spcPct val="50000"/>
              </a:spcBef>
            </a:pPr>
            <a:r>
              <a:rPr lang="fr-FR" altLang="fr-FR" sz="2000" b="1" dirty="0" smtClean="0">
                <a:solidFill>
                  <a:srgbClr val="0000FF"/>
                </a:solidFill>
                <a:latin typeface="+mn-lt"/>
              </a:rPr>
              <a:t>Le patient immunisé va recevoir les CGR du malade qui a des CGR standards</a:t>
            </a:r>
          </a:p>
          <a:p>
            <a:pPr>
              <a:spcBef>
                <a:spcPct val="50000"/>
              </a:spcBef>
            </a:pPr>
            <a:r>
              <a:rPr lang="fr-FR" altLang="fr-FR" sz="2000" b="1" dirty="0" smtClean="0">
                <a:solidFill>
                  <a:srgbClr val="0000FF"/>
                </a:solidFill>
                <a:latin typeface="+mn-lt"/>
              </a:rPr>
              <a:t>L’infirmière va s’apercevoir de l’erreur après 100 ml de CGR transfusé. </a:t>
            </a:r>
            <a:endParaRPr lang="fr-FR" altLang="fr-FR" b="1" dirty="0" smtClean="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2580404326"/>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50914" y="332656"/>
            <a:ext cx="8663880" cy="4893647"/>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b="1" dirty="0" smtClean="0">
                <a:solidFill>
                  <a:srgbClr val="0000FF"/>
                </a:solidFill>
                <a:latin typeface="+mn-lt"/>
              </a:rPr>
              <a:t> Il n’y a pas eu de signes cliniques évidents chez le patient transfusé en sang incompatible. Il reçoit ensuite le soir les deux CGR compatibilisés. On ne peut pas visualiser une inefficacité transfusionnelle mais,  						</a:t>
            </a:r>
            <a:r>
              <a:rPr lang="fr-FR" altLang="fr-FR" b="1" dirty="0">
                <a:solidFill>
                  <a:srgbClr val="0000FF"/>
                </a:solidFill>
                <a:latin typeface="+mn-lt"/>
              </a:rPr>
              <a:t>L</a:t>
            </a:r>
            <a:r>
              <a:rPr lang="fr-FR" altLang="fr-FR" b="1" dirty="0" smtClean="0">
                <a:solidFill>
                  <a:srgbClr val="0000FF"/>
                </a:solidFill>
                <a:latin typeface="+mn-lt"/>
              </a:rPr>
              <a:t>a bilirubine du patient va augmenter. Elle était à 173  avant transfusion et passe à 439 le lendemain de l’incident. 	Les LDH sont modérément élevées					ll y a bien une hémoglobinurie mais elle existait avant la transfusion</a:t>
            </a:r>
          </a:p>
          <a:p>
            <a:pPr>
              <a:spcBef>
                <a:spcPct val="50000"/>
              </a:spcBef>
            </a:pPr>
            <a:r>
              <a:rPr lang="fr-FR" altLang="fr-FR" b="1" dirty="0" smtClean="0">
                <a:solidFill>
                  <a:srgbClr val="0000FF"/>
                </a:solidFill>
                <a:latin typeface="+mn-lt"/>
              </a:rPr>
              <a:t>On pourrait dire que le patient a fait mentir la réputation des anti </a:t>
            </a:r>
            <a:r>
              <a:rPr lang="fr-FR" altLang="fr-FR" b="1" dirty="0" err="1" smtClean="0">
                <a:solidFill>
                  <a:srgbClr val="0000FF"/>
                </a:solidFill>
                <a:latin typeface="+mn-lt"/>
              </a:rPr>
              <a:t>JkA</a:t>
            </a:r>
            <a:r>
              <a:rPr lang="fr-FR" altLang="fr-FR" b="1" dirty="0" smtClean="0">
                <a:solidFill>
                  <a:srgbClr val="0000FF"/>
                </a:solidFill>
                <a:latin typeface="+mn-lt"/>
              </a:rPr>
              <a:t> mais il est décédé quelques jours après de sa maladie initiale</a:t>
            </a:r>
          </a:p>
          <a:p>
            <a:pPr>
              <a:spcBef>
                <a:spcPct val="50000"/>
              </a:spcBef>
            </a:pPr>
            <a:endParaRPr lang="fr-FR" altLang="fr-FR" b="1" dirty="0" smtClean="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31956081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50914" y="332656"/>
            <a:ext cx="8663880" cy="4708981"/>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b="1" dirty="0" smtClean="0">
                <a:solidFill>
                  <a:srgbClr val="0000FF"/>
                </a:solidFill>
                <a:latin typeface="+mn-lt"/>
              </a:rPr>
              <a:t>2- Cela commence par une demande de 2 CGR </a:t>
            </a:r>
            <a:r>
              <a:rPr lang="fr-FR" altLang="fr-FR" b="1" dirty="0" err="1" smtClean="0">
                <a:solidFill>
                  <a:srgbClr val="0000FF"/>
                </a:solidFill>
                <a:latin typeface="+mn-lt"/>
              </a:rPr>
              <a:t>phénotypés</a:t>
            </a:r>
            <a:r>
              <a:rPr lang="fr-FR" altLang="fr-FR" b="1" dirty="0" smtClean="0">
                <a:solidFill>
                  <a:srgbClr val="0000FF"/>
                </a:solidFill>
                <a:latin typeface="+mn-lt"/>
              </a:rPr>
              <a:t> en urgence vitale pour un patient opéré qui saigne. Il est 15 heures. La demande arrive par fax à l’EFS à 15H21. Elle comporte une demande d’extension des RAI à 21 jours </a:t>
            </a:r>
          </a:p>
          <a:p>
            <a:pPr>
              <a:spcBef>
                <a:spcPct val="50000"/>
              </a:spcBef>
            </a:pPr>
            <a:r>
              <a:rPr lang="fr-FR" altLang="fr-FR" b="1" dirty="0" smtClean="0">
                <a:solidFill>
                  <a:srgbClr val="0000FF"/>
                </a:solidFill>
                <a:latin typeface="+mn-lt"/>
              </a:rPr>
              <a:t>	Le technicien EFS constate l’existence d’antécédents transfusionnels au cours de 4 derniers mois et demande un nouveau résultat de RAI. Le prescripteur accepte				Une  nouvelle RAI est prélevée  à 15H30 et envoyée par le pneumatique. 								Le  bloc opératoire va appeler l’EFS à 15H45 (16H selon l’EFS) et une personne qui restera non identifiée répond que la demande est enregistrée et sera prête dans 45 minutes</a:t>
            </a: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280879017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50914" y="332656"/>
            <a:ext cx="8663880" cy="4339650"/>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b="1" dirty="0" smtClean="0">
                <a:solidFill>
                  <a:srgbClr val="0000FF"/>
                </a:solidFill>
                <a:latin typeface="+mn-lt"/>
              </a:rPr>
              <a:t>16H45, ne voyant rien venir le bloc rappelle l’EFS car le patient est sous hypotension difficile à contrôler</a:t>
            </a:r>
          </a:p>
          <a:p>
            <a:pPr>
              <a:spcBef>
                <a:spcPct val="50000"/>
              </a:spcBef>
            </a:pPr>
            <a:r>
              <a:rPr lang="fr-FR" altLang="fr-FR" b="1" dirty="0" smtClean="0">
                <a:solidFill>
                  <a:srgbClr val="0000FF"/>
                </a:solidFill>
                <a:latin typeface="+mn-lt"/>
              </a:rPr>
              <a:t>	Finalement la demande n’a pas été enregistrée</a:t>
            </a:r>
          </a:p>
          <a:p>
            <a:pPr>
              <a:spcBef>
                <a:spcPct val="50000"/>
              </a:spcBef>
            </a:pPr>
            <a:r>
              <a:rPr lang="fr-FR" altLang="fr-FR" b="1" dirty="0" smtClean="0">
                <a:solidFill>
                  <a:srgbClr val="0000FF"/>
                </a:solidFill>
                <a:latin typeface="+mn-lt"/>
              </a:rPr>
              <a:t>	Le tube prélevé n’a pas été correctement acheminé vers l’EFS. Il est retrouvé au fond de la boite d’enregistrement dans une pochette plastique du PTB sans horodatage</a:t>
            </a:r>
          </a:p>
          <a:p>
            <a:pPr>
              <a:spcBef>
                <a:spcPct val="50000"/>
              </a:spcBef>
            </a:pPr>
            <a:r>
              <a:rPr lang="fr-FR" altLang="fr-FR" b="1" dirty="0" smtClean="0">
                <a:solidFill>
                  <a:srgbClr val="0000FF"/>
                </a:solidFill>
                <a:latin typeface="+mn-lt"/>
              </a:rPr>
              <a:t>	Le patient va finalement être transfusé en urgence vitale</a:t>
            </a:r>
          </a:p>
          <a:p>
            <a:pPr>
              <a:spcBef>
                <a:spcPct val="50000"/>
              </a:spcBef>
            </a:pPr>
            <a:r>
              <a:rPr lang="fr-FR" altLang="fr-FR" b="1" dirty="0" smtClean="0">
                <a:solidFill>
                  <a:srgbClr val="0000FF"/>
                </a:solidFill>
                <a:latin typeface="+mn-lt"/>
              </a:rPr>
              <a:t>	La RAI est finalement enregistrée à 16H49</a:t>
            </a:r>
          </a:p>
          <a:p>
            <a:pPr>
              <a:spcBef>
                <a:spcPct val="50000"/>
              </a:spcBef>
            </a:pPr>
            <a:r>
              <a:rPr lang="fr-FR" altLang="fr-FR" b="1" dirty="0" smtClean="0">
                <a:solidFill>
                  <a:srgbClr val="0000FF"/>
                </a:solidFill>
                <a:latin typeface="+mn-lt"/>
              </a:rPr>
              <a:t>	Le résultat sort à 17h40. Elle est négative</a:t>
            </a: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199413726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80492" y="332656"/>
            <a:ext cx="8663880" cy="5632311"/>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b="1" dirty="0" smtClean="0">
                <a:solidFill>
                  <a:srgbClr val="0000FF"/>
                </a:solidFill>
                <a:latin typeface="+mn-lt"/>
              </a:rPr>
              <a:t>3- Les erreurs ne concernent pas que les CHU ou autres « gros » hôpitaux:									Un établissement qui n’a pas une très grosse expérience de la transfusion vient avec une prescription de 1 CGR pour un patient de 92 ans.									La personne qui délivre va se tromper et donne deux CGR. 	L’erreur est détectée à réception par l’IDE du service de soins qui contacte l’EFS							La personne qui a fait l’erreur appelle le médecin biologiste de garde qui contacte le prescripteur. Il va être finalement décidé de transfuser lentement sous surveillance médicale attentive		1</a:t>
            </a:r>
            <a:r>
              <a:rPr lang="fr-FR" altLang="fr-FR" b="1" baseline="30000" dirty="0" smtClean="0">
                <a:solidFill>
                  <a:srgbClr val="0000FF"/>
                </a:solidFill>
                <a:latin typeface="+mn-lt"/>
              </a:rPr>
              <a:t>er</a:t>
            </a:r>
            <a:r>
              <a:rPr lang="fr-FR" altLang="fr-FR" b="1" dirty="0" smtClean="0">
                <a:solidFill>
                  <a:srgbClr val="0000FF"/>
                </a:solidFill>
                <a:latin typeface="+mn-lt"/>
              </a:rPr>
              <a:t> CGR à 10H25, deuxième CGR à 15H50 			Le lendemain il est constaté que tout s’est bien passé		Mais le patient avait quand même 8,7 g </a:t>
            </a:r>
            <a:r>
              <a:rPr lang="fr-FR" altLang="fr-FR" b="1" dirty="0" err="1" smtClean="0">
                <a:solidFill>
                  <a:srgbClr val="0000FF"/>
                </a:solidFill>
                <a:latin typeface="+mn-lt"/>
              </a:rPr>
              <a:t>Hb</a:t>
            </a:r>
            <a:r>
              <a:rPr lang="fr-FR" altLang="fr-FR" b="1" dirty="0" smtClean="0">
                <a:solidFill>
                  <a:srgbClr val="0000FF"/>
                </a:solidFill>
                <a:latin typeface="+mn-lt"/>
              </a:rPr>
              <a:t> avant TS .Les anges gardiens doivent avoir du travail avec la transfusion </a:t>
            </a: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96669"/>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14924755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80492" y="332656"/>
            <a:ext cx="8663880" cy="5447645"/>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b="1" dirty="0" smtClean="0">
                <a:solidFill>
                  <a:srgbClr val="0000FF"/>
                </a:solidFill>
                <a:latin typeface="+mn-lt"/>
              </a:rPr>
              <a:t>En conclusion:</a:t>
            </a:r>
          </a:p>
          <a:p>
            <a:pPr>
              <a:spcBef>
                <a:spcPct val="50000"/>
              </a:spcBef>
            </a:pPr>
            <a:r>
              <a:rPr lang="fr-FR" altLang="fr-FR" b="1" dirty="0">
                <a:solidFill>
                  <a:srgbClr val="0000FF"/>
                </a:solidFill>
                <a:latin typeface="+mn-lt"/>
              </a:rPr>
              <a:t>	</a:t>
            </a:r>
            <a:r>
              <a:rPr lang="fr-FR" altLang="fr-FR" b="1" dirty="0" smtClean="0">
                <a:solidFill>
                  <a:srgbClr val="0000FF"/>
                </a:solidFill>
                <a:latin typeface="+mn-lt"/>
              </a:rPr>
              <a:t>Il faut souligner les éléments suivants:				</a:t>
            </a:r>
            <a:r>
              <a:rPr lang="fr-FR" altLang="fr-FR" b="1" dirty="0" smtClean="0">
                <a:solidFill>
                  <a:srgbClr val="0000FF"/>
                </a:solidFill>
                <a:latin typeface="+mn-lt"/>
                <a:sym typeface="Wingdings"/>
              </a:rPr>
              <a:t> </a:t>
            </a:r>
            <a:r>
              <a:rPr lang="fr-FR" altLang="fr-FR" b="1" dirty="0" smtClean="0">
                <a:solidFill>
                  <a:srgbClr val="0000FF"/>
                </a:solidFill>
                <a:latin typeface="+mn-lt"/>
              </a:rPr>
              <a:t>Les FIG concernent principalement des erreurs d’attention lors de la délivrance et souvent le non respect de la procédure en particulier lors de la remise des PSL</a:t>
            </a:r>
          </a:p>
          <a:p>
            <a:pPr>
              <a:spcBef>
                <a:spcPct val="50000"/>
              </a:spcBef>
            </a:pPr>
            <a:r>
              <a:rPr lang="fr-FR" altLang="fr-FR" b="1" dirty="0">
                <a:solidFill>
                  <a:srgbClr val="0000FF"/>
                </a:solidFill>
                <a:latin typeface="+mn-lt"/>
              </a:rPr>
              <a:t>	</a:t>
            </a:r>
            <a:r>
              <a:rPr lang="fr-FR" altLang="fr-FR" b="1" dirty="0" smtClean="0">
                <a:solidFill>
                  <a:srgbClr val="0000FF"/>
                </a:solidFill>
                <a:latin typeface="+mn-lt"/>
                <a:sym typeface="Wingdings"/>
              </a:rPr>
              <a:t> </a:t>
            </a:r>
            <a:r>
              <a:rPr lang="fr-FR" altLang="fr-FR" b="1" dirty="0" smtClean="0">
                <a:solidFill>
                  <a:srgbClr val="0000FF"/>
                </a:solidFill>
                <a:latin typeface="+mn-lt"/>
              </a:rPr>
              <a:t>Les étapes de contrôle à réception dans les ES ou lors des deux étapes de contrôle pré transfusionnel sont régulièrement mal faites voire même écourtées</a:t>
            </a:r>
          </a:p>
          <a:p>
            <a:pPr>
              <a:spcBef>
                <a:spcPct val="50000"/>
              </a:spcBef>
            </a:pPr>
            <a:r>
              <a:rPr lang="fr-FR" altLang="fr-FR" b="1" dirty="0">
                <a:solidFill>
                  <a:srgbClr val="0000FF"/>
                </a:solidFill>
                <a:latin typeface="+mn-lt"/>
              </a:rPr>
              <a:t>	</a:t>
            </a:r>
            <a:r>
              <a:rPr lang="fr-FR" altLang="fr-FR" b="1" dirty="0" smtClean="0">
                <a:solidFill>
                  <a:srgbClr val="0000FF"/>
                </a:solidFill>
                <a:latin typeface="+mn-lt"/>
                <a:sym typeface="Wingdings"/>
              </a:rPr>
              <a:t> </a:t>
            </a:r>
            <a:r>
              <a:rPr lang="fr-FR" altLang="fr-FR" b="1" dirty="0" smtClean="0">
                <a:solidFill>
                  <a:srgbClr val="0000FF"/>
                </a:solidFill>
                <a:latin typeface="+mn-lt"/>
              </a:rPr>
              <a:t>Une attention doit être portée dans la gestion des transfusions des patients à risque : allo immunisation, risque d’OAP….									Et le non respect des bonnes pratiques peut engager la responsabilité de ceux qui les négligent en cas de contentieux</a:t>
            </a: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2632721147"/>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80492" y="332656"/>
            <a:ext cx="8663880" cy="5232202"/>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b="1" dirty="0" smtClean="0">
                <a:solidFill>
                  <a:srgbClr val="0000FF"/>
                </a:solidFill>
                <a:latin typeface="+mn-lt"/>
              </a:rPr>
              <a:t>Il faut donc que l’on se penche sur ces anomalies avant que l’on se trouve dans une situation grave avec un patient décédé du fait de l’une de ces erreurs.</a:t>
            </a:r>
          </a:p>
          <a:p>
            <a:pPr>
              <a:spcBef>
                <a:spcPct val="50000"/>
              </a:spcBef>
            </a:pPr>
            <a:r>
              <a:rPr lang="fr-FR" altLang="fr-FR" b="1" dirty="0" smtClean="0">
                <a:solidFill>
                  <a:srgbClr val="0000FF"/>
                </a:solidFill>
                <a:latin typeface="+mn-lt"/>
              </a:rPr>
              <a:t>J’ai trouvé dans les détails de certaines FIG des messages </a:t>
            </a:r>
            <a:r>
              <a:rPr lang="fr-FR" altLang="fr-FR" b="1" dirty="0">
                <a:solidFill>
                  <a:srgbClr val="0000FF"/>
                </a:solidFill>
                <a:latin typeface="+mn-lt"/>
              </a:rPr>
              <a:t>importants comme: </a:t>
            </a:r>
            <a:r>
              <a:rPr lang="fr-FR" altLang="fr-FR" sz="1400" b="1" i="1" dirty="0">
                <a:latin typeface="+mn-lt"/>
              </a:rPr>
              <a:t>Le 29/10/2017, prescription de 2 CGR phénotypés RH-KEL (transfusion programmée avec délivrance fractionnée, 1/1) par le praticien du service d'hématologie du CH de Chalon sur Saône, pour un patient âgé de 74 ans, A+ de phénotype RH:1,2,-3,-4,5 KEL:-1 (E-c-K-), sans allo-immunisation anti-érythrocytaire connue (RAI du 28/10/17 négative), uniquement transfusé d'un CPA </a:t>
            </a:r>
            <a:r>
              <a:rPr lang="fr-FR" altLang="fr-FR" sz="1400" b="1" i="1" dirty="0" err="1">
                <a:latin typeface="+mn-lt"/>
              </a:rPr>
              <a:t>Intersol</a:t>
            </a:r>
            <a:r>
              <a:rPr lang="fr-FR" altLang="fr-FR" sz="1400" b="1" i="1" dirty="0">
                <a:latin typeface="+mn-lt"/>
              </a:rPr>
              <a:t> A+ le 26/10/17 sans autre antécédent transfusionnel connu de l'EFS </a:t>
            </a:r>
            <a:r>
              <a:rPr lang="fr-FR" altLang="fr-FR" sz="1400" b="1" i="1" dirty="0" smtClean="0">
                <a:latin typeface="+mn-lt"/>
              </a:rPr>
              <a:t>BFC.					Prescription </a:t>
            </a:r>
            <a:r>
              <a:rPr lang="fr-FR" altLang="fr-FR" sz="1400" b="1" i="1" dirty="0">
                <a:latin typeface="+mn-lt"/>
              </a:rPr>
              <a:t>réceptionnée par le service de délivrance-distribution du site EFS le 29/10/17 à 10h14 (</a:t>
            </a:r>
            <a:r>
              <a:rPr lang="fr-FR" altLang="fr-FR" sz="1400" b="1" i="1" dirty="0" smtClean="0">
                <a:latin typeface="+mn-lt"/>
              </a:rPr>
              <a:t>horodatage)								Délivrance </a:t>
            </a:r>
            <a:r>
              <a:rPr lang="fr-FR" altLang="fr-FR" sz="1400" b="1" i="1" dirty="0">
                <a:latin typeface="+mn-lt"/>
              </a:rPr>
              <a:t>le 29/10/17 à 10h17 (édition de la FDN) par la technicienne EFS </a:t>
            </a:r>
            <a:r>
              <a:rPr lang="fr-FR" altLang="fr-FR" b="1" i="1" dirty="0">
                <a:solidFill>
                  <a:srgbClr val="C00000"/>
                </a:solidFill>
                <a:latin typeface="+mn-lt"/>
              </a:rPr>
              <a:t>(seule en poste le dimanche) </a:t>
            </a:r>
            <a:r>
              <a:rPr lang="fr-FR" altLang="fr-FR" sz="1400" b="1" i="1" dirty="0">
                <a:latin typeface="+mn-lt"/>
              </a:rPr>
              <a:t>d'un CGR A+ non phénocompatible, RH:1,2,-3,4,5 KEL:-1 (E-K-</a:t>
            </a:r>
            <a:r>
              <a:rPr lang="fr-FR" altLang="fr-FR" sz="1400" b="1" i="1" dirty="0" smtClean="0">
                <a:latin typeface="+mn-lt"/>
              </a:rPr>
              <a:t>)</a:t>
            </a:r>
          </a:p>
          <a:p>
            <a:pPr>
              <a:spcBef>
                <a:spcPct val="50000"/>
              </a:spcBef>
            </a:pPr>
            <a:r>
              <a:rPr lang="fr-FR" altLang="fr-FR" sz="1400" b="1" dirty="0">
                <a:latin typeface="+mn-lt"/>
              </a:rPr>
              <a:t>	</a:t>
            </a:r>
            <a:r>
              <a:rPr lang="fr-FR" altLang="fr-FR" sz="1400" b="1" dirty="0" smtClean="0">
                <a:latin typeface="+mn-lt"/>
              </a:rPr>
              <a:t>Il y a aussi l’erreur de délivrance d’un plasma ABO incompatible ou l’on constate qu’il y a eu deux intervenants qui se succèdent dans une même délivrance. Le second par ailleurs a aussi le téléphone des </a:t>
            </a:r>
            <a:r>
              <a:rPr lang="fr-FR" altLang="fr-FR" sz="1400" b="1" dirty="0" err="1" smtClean="0">
                <a:latin typeface="+mn-lt"/>
              </a:rPr>
              <a:t>urhences</a:t>
            </a:r>
            <a:r>
              <a:rPr lang="fr-FR" altLang="fr-FR" sz="1400" b="1" dirty="0" smtClean="0">
                <a:latin typeface="+mn-lt"/>
              </a:rPr>
              <a:t> auquel il doit répondre si cela sonne.</a:t>
            </a:r>
          </a:p>
          <a:p>
            <a:pPr>
              <a:spcBef>
                <a:spcPct val="50000"/>
              </a:spcBef>
            </a:pPr>
            <a:r>
              <a:rPr lang="fr-FR" altLang="fr-FR" sz="1400" b="1" dirty="0">
                <a:latin typeface="+mn-lt"/>
              </a:rPr>
              <a:t>	</a:t>
            </a:r>
            <a:endParaRPr lang="fr-FR" altLang="fr-FR" sz="1400" b="1" dirty="0" smtClean="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312192161"/>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80492" y="332656"/>
            <a:ext cx="8663880" cy="5632311"/>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ctr">
              <a:spcBef>
                <a:spcPct val="50000"/>
              </a:spcBef>
            </a:pPr>
            <a:r>
              <a:rPr lang="fr-FR" altLang="fr-FR" sz="2000" b="1" dirty="0" smtClean="0">
                <a:solidFill>
                  <a:srgbClr val="0000FF"/>
                </a:solidFill>
                <a:latin typeface="+mn-lt"/>
              </a:rPr>
              <a:t> </a:t>
            </a:r>
            <a:endParaRPr lang="fr-FR" altLang="fr-FR" sz="2000" b="1" dirty="0" smtClean="0">
              <a:solidFill>
                <a:srgbClr val="0000FF"/>
              </a:solidFill>
              <a:latin typeface="+mn-lt"/>
            </a:endParaRPr>
          </a:p>
          <a:p>
            <a:pPr algn="ctr">
              <a:spcBef>
                <a:spcPct val="50000"/>
              </a:spcBef>
            </a:pPr>
            <a:r>
              <a:rPr lang="fr-FR" altLang="fr-FR" sz="4000" b="1" dirty="0" smtClean="0">
                <a:solidFill>
                  <a:srgbClr val="0000FF"/>
                </a:solidFill>
                <a:latin typeface="+mn-lt"/>
              </a:rPr>
              <a:t>Les </a:t>
            </a:r>
            <a:r>
              <a:rPr lang="fr-FR" altLang="fr-FR" sz="4000" b="1" dirty="0">
                <a:solidFill>
                  <a:srgbClr val="0000FF"/>
                </a:solidFill>
                <a:latin typeface="+mn-lt"/>
              </a:rPr>
              <a:t>responsables </a:t>
            </a:r>
            <a:r>
              <a:rPr lang="fr-FR" altLang="fr-FR" sz="4000" b="1" dirty="0" smtClean="0">
                <a:solidFill>
                  <a:srgbClr val="0000FF"/>
                </a:solidFill>
                <a:latin typeface="+mn-lt"/>
              </a:rPr>
              <a:t>EFS et (ou) de dépôt, </a:t>
            </a:r>
            <a:r>
              <a:rPr lang="fr-FR" altLang="fr-FR" sz="4000" b="1" dirty="0">
                <a:solidFill>
                  <a:srgbClr val="0000FF"/>
                </a:solidFill>
                <a:latin typeface="+mn-lt"/>
              </a:rPr>
              <a:t>doivent revoir leur organisation, éventuellement avec leur direction </a:t>
            </a:r>
            <a:endParaRPr lang="fr-FR" altLang="fr-FR" sz="4000" b="1" dirty="0">
              <a:solidFill>
                <a:srgbClr val="0000FF"/>
              </a:solidFill>
              <a:latin typeface="+mn-lt"/>
            </a:endParaRPr>
          </a:p>
          <a:p>
            <a:pPr algn="ctr">
              <a:spcBef>
                <a:spcPct val="50000"/>
              </a:spcBef>
            </a:pPr>
            <a:r>
              <a:rPr lang="fr-FR" altLang="fr-FR" sz="4000" b="1" dirty="0" smtClean="0">
                <a:solidFill>
                  <a:srgbClr val="0000FF"/>
                </a:solidFill>
                <a:latin typeface="+mn-lt"/>
              </a:rPr>
              <a:t>mais </a:t>
            </a:r>
          </a:p>
          <a:p>
            <a:pPr algn="ctr">
              <a:spcBef>
                <a:spcPct val="50000"/>
              </a:spcBef>
            </a:pPr>
            <a:r>
              <a:rPr lang="fr-FR" altLang="fr-FR" sz="4000" b="1" dirty="0" smtClean="0">
                <a:solidFill>
                  <a:srgbClr val="C00000"/>
                </a:solidFill>
                <a:latin typeface="+mn-lt"/>
              </a:rPr>
              <a:t>quand </a:t>
            </a:r>
            <a:r>
              <a:rPr lang="fr-FR" altLang="fr-FR" sz="4000" b="1" dirty="0">
                <a:solidFill>
                  <a:srgbClr val="C00000"/>
                </a:solidFill>
                <a:latin typeface="+mn-lt"/>
              </a:rPr>
              <a:t>on délivre des PSL il faut avoir l’esprit libre et ne se consacrer </a:t>
            </a:r>
            <a:r>
              <a:rPr lang="fr-FR" altLang="fr-FR" sz="4000" b="1" dirty="0" smtClean="0">
                <a:solidFill>
                  <a:srgbClr val="C00000"/>
                </a:solidFill>
                <a:latin typeface="+mn-lt"/>
              </a:rPr>
              <a:t>qu</a:t>
            </a:r>
            <a:r>
              <a:rPr lang="fr-FR" altLang="fr-FR" sz="4000" b="1" dirty="0">
                <a:solidFill>
                  <a:srgbClr val="C00000"/>
                </a:solidFill>
                <a:latin typeface="+mn-lt"/>
              </a:rPr>
              <a:t>’ à cette </a:t>
            </a:r>
            <a:r>
              <a:rPr lang="fr-FR" altLang="fr-FR" sz="4000" b="1" dirty="0" smtClean="0">
                <a:solidFill>
                  <a:srgbClr val="C00000"/>
                </a:solidFill>
                <a:latin typeface="+mn-lt"/>
              </a:rPr>
              <a:t>tache</a:t>
            </a:r>
            <a:endParaRPr lang="fr-FR" altLang="fr-FR" b="1" dirty="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3119741102"/>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80492" y="332655"/>
            <a:ext cx="8663880" cy="5632311"/>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ctr">
              <a:spcBef>
                <a:spcPct val="50000"/>
              </a:spcBef>
            </a:pPr>
            <a:r>
              <a:rPr lang="fr-FR" altLang="fr-FR" sz="2000" b="1" dirty="0" smtClean="0">
                <a:solidFill>
                  <a:srgbClr val="0000FF"/>
                </a:solidFill>
                <a:latin typeface="+mn-lt"/>
              </a:rPr>
              <a:t> </a:t>
            </a:r>
            <a:r>
              <a:rPr lang="fr-FR" altLang="fr-FR" sz="4000" b="1" dirty="0" smtClean="0">
                <a:solidFill>
                  <a:srgbClr val="0000FF"/>
                </a:solidFill>
                <a:latin typeface="+mn-lt"/>
              </a:rPr>
              <a:t>Les </a:t>
            </a:r>
            <a:r>
              <a:rPr lang="fr-FR" altLang="fr-FR" sz="4000" b="1" dirty="0">
                <a:solidFill>
                  <a:srgbClr val="0000FF"/>
                </a:solidFill>
                <a:latin typeface="+mn-lt"/>
              </a:rPr>
              <a:t>responsables </a:t>
            </a:r>
            <a:r>
              <a:rPr lang="fr-FR" altLang="fr-FR" sz="4000" b="1" dirty="0" smtClean="0">
                <a:solidFill>
                  <a:srgbClr val="0000FF"/>
                </a:solidFill>
                <a:latin typeface="+mn-lt"/>
              </a:rPr>
              <a:t>des services de soins doivent aussi revoir l’organisation de leur service quand il y a une transfusion de prévue . La transfusion simultanée de plusieurs patient créé une situation à risque							</a:t>
            </a:r>
            <a:r>
              <a:rPr lang="fr-FR" altLang="fr-FR" sz="4000" b="1" dirty="0" smtClean="0">
                <a:solidFill>
                  <a:srgbClr val="C00000"/>
                </a:solidFill>
                <a:latin typeface="+mn-lt"/>
              </a:rPr>
              <a:t>quand </a:t>
            </a:r>
            <a:r>
              <a:rPr lang="fr-FR" altLang="fr-FR" sz="4000" b="1" dirty="0">
                <a:solidFill>
                  <a:srgbClr val="C00000"/>
                </a:solidFill>
                <a:latin typeface="+mn-lt"/>
              </a:rPr>
              <a:t>on délivre des PSL il faut avoir l’esprit libre et ne se consacrer </a:t>
            </a:r>
            <a:r>
              <a:rPr lang="fr-FR" altLang="fr-FR" sz="4000" b="1" dirty="0" smtClean="0">
                <a:solidFill>
                  <a:srgbClr val="C00000"/>
                </a:solidFill>
                <a:latin typeface="+mn-lt"/>
              </a:rPr>
              <a:t>qu’à </a:t>
            </a:r>
            <a:r>
              <a:rPr lang="fr-FR" altLang="fr-FR" sz="4000" b="1" dirty="0">
                <a:solidFill>
                  <a:srgbClr val="C00000"/>
                </a:solidFill>
                <a:latin typeface="+mn-lt"/>
              </a:rPr>
              <a:t>cette </a:t>
            </a:r>
            <a:r>
              <a:rPr lang="fr-FR" altLang="fr-FR" sz="4000" b="1" dirty="0" smtClean="0">
                <a:solidFill>
                  <a:srgbClr val="C00000"/>
                </a:solidFill>
                <a:latin typeface="+mn-lt"/>
              </a:rPr>
              <a:t>tache</a:t>
            </a:r>
            <a:endParaRPr lang="fr-FR" altLang="fr-FR" b="1" dirty="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323040851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79512" y="188640"/>
            <a:ext cx="8663880" cy="5262979"/>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ctr">
              <a:spcBef>
                <a:spcPct val="50000"/>
              </a:spcBef>
            </a:pPr>
            <a:r>
              <a:rPr lang="fr-FR" altLang="fr-FR" sz="2800" b="1" dirty="0" smtClean="0">
                <a:solidFill>
                  <a:srgbClr val="0000FF"/>
                </a:solidFill>
                <a:latin typeface="Copperplate Gothic Bold" panose="020E0705020206020404" pitchFamily="34" charset="0"/>
              </a:rPr>
              <a:t>      </a:t>
            </a:r>
            <a:r>
              <a:rPr lang="fr-FR" altLang="fr-FR" sz="2800" b="1" dirty="0" smtClean="0">
                <a:solidFill>
                  <a:srgbClr val="0000FF"/>
                </a:solidFill>
                <a:latin typeface="+mn-lt"/>
              </a:rPr>
              <a:t>Il s’agit d’un sujet d’Hémovigilance qui ne doit pas rester tabou,</a:t>
            </a:r>
          </a:p>
          <a:p>
            <a:pPr>
              <a:spcBef>
                <a:spcPct val="50000"/>
              </a:spcBef>
            </a:pPr>
            <a:r>
              <a:rPr lang="fr-FR" altLang="fr-FR" sz="2000" b="1" dirty="0" smtClean="0">
                <a:solidFill>
                  <a:srgbClr val="0000FF"/>
                </a:solidFill>
                <a:latin typeface="+mn-lt"/>
              </a:rPr>
              <a:t>	L’erreur de délivrance abouti à une déclaration d’un Incident Grave de la Chaine Transfusionnelle (IGCT ou IG). Il en est de même de certains dysfonctionnement pré transfusionnels pouvant avoir des conséquences pour le patient transfusé </a:t>
            </a:r>
          </a:p>
          <a:p>
            <a:pPr>
              <a:spcBef>
                <a:spcPct val="50000"/>
              </a:spcBef>
            </a:pPr>
            <a:r>
              <a:rPr lang="fr-FR" altLang="fr-FR" sz="2000" b="1" dirty="0">
                <a:solidFill>
                  <a:srgbClr val="0000FF"/>
                </a:solidFill>
                <a:latin typeface="+mn-lt"/>
              </a:rPr>
              <a:t>	</a:t>
            </a:r>
            <a:r>
              <a:rPr lang="fr-FR" altLang="fr-FR" sz="2000" b="1" dirty="0" smtClean="0">
                <a:solidFill>
                  <a:srgbClr val="0000FF"/>
                </a:solidFill>
                <a:latin typeface="+mn-lt"/>
              </a:rPr>
              <a:t>Cette déclaration est avant tout un geste responsable des praticiens et des soignants. </a:t>
            </a:r>
          </a:p>
          <a:p>
            <a:pPr>
              <a:spcBef>
                <a:spcPct val="50000"/>
              </a:spcBef>
            </a:pPr>
            <a:r>
              <a:rPr lang="fr-FR" altLang="fr-FR" sz="2000" b="1" dirty="0">
                <a:solidFill>
                  <a:srgbClr val="0000FF"/>
                </a:solidFill>
                <a:latin typeface="+mn-lt"/>
              </a:rPr>
              <a:t>	</a:t>
            </a:r>
            <a:r>
              <a:rPr lang="fr-FR" altLang="fr-FR" sz="2000" b="1" dirty="0" smtClean="0">
                <a:solidFill>
                  <a:srgbClr val="0000FF"/>
                </a:solidFill>
                <a:latin typeface="+mn-lt"/>
              </a:rPr>
              <a:t>L’objectif de la déclaration est de chercher à comprendre les éléments qui ont contribué à la survenue de ces IG et de proposer secondairement les pistes d’amélioration pour éviter la répétion de l’incident,</a:t>
            </a:r>
          </a:p>
          <a:p>
            <a:pPr>
              <a:spcBef>
                <a:spcPct val="50000"/>
              </a:spcBef>
            </a:pPr>
            <a:r>
              <a:rPr lang="fr-FR" altLang="fr-FR" sz="2000" b="1" dirty="0">
                <a:solidFill>
                  <a:srgbClr val="0000FF"/>
                </a:solidFill>
                <a:latin typeface="+mn-lt"/>
              </a:rPr>
              <a:t>	</a:t>
            </a:r>
            <a:r>
              <a:rPr lang="fr-FR" altLang="fr-FR" sz="2000" b="1" dirty="0" smtClean="0">
                <a:solidFill>
                  <a:srgbClr val="0000FF"/>
                </a:solidFill>
                <a:latin typeface="+mn-lt"/>
              </a:rPr>
              <a:t>La démarche de cette étude a permis de montrer qu’il existait des phénomènes récurrents mais aussi des anomalies ponctuelles, parfois plus difficile à résoudre</a:t>
            </a:r>
            <a:endParaRPr lang="fr-FR" altLang="fr-FR" sz="2800" b="1" dirty="0" smtClean="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1932114592"/>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251520" y="260648"/>
            <a:ext cx="8663880" cy="5940088"/>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ctr">
              <a:spcBef>
                <a:spcPct val="50000"/>
              </a:spcBef>
            </a:pPr>
            <a:r>
              <a:rPr lang="fr-FR" altLang="fr-FR" sz="2000" b="1" dirty="0" smtClean="0">
                <a:solidFill>
                  <a:srgbClr val="0000FF"/>
                </a:solidFill>
                <a:latin typeface="+mn-lt"/>
              </a:rPr>
              <a:t>     </a:t>
            </a:r>
          </a:p>
          <a:p>
            <a:pPr algn="ctr">
              <a:spcBef>
                <a:spcPct val="50000"/>
              </a:spcBef>
            </a:pPr>
            <a:r>
              <a:rPr lang="fr-FR" altLang="fr-FR" sz="6000" b="1" dirty="0" smtClean="0">
                <a:solidFill>
                  <a:srgbClr val="0000FF"/>
                </a:solidFill>
                <a:latin typeface="+mn-lt"/>
              </a:rPr>
              <a:t>MERCI DE </a:t>
            </a:r>
          </a:p>
          <a:p>
            <a:pPr algn="ctr">
              <a:spcBef>
                <a:spcPct val="50000"/>
              </a:spcBef>
            </a:pPr>
            <a:r>
              <a:rPr lang="fr-FR" altLang="fr-FR" sz="6000" b="1" dirty="0" smtClean="0">
                <a:solidFill>
                  <a:srgbClr val="0000FF"/>
                </a:solidFill>
                <a:latin typeface="+mn-lt"/>
              </a:rPr>
              <a:t>VOTRE </a:t>
            </a:r>
          </a:p>
          <a:p>
            <a:pPr algn="ctr">
              <a:spcBef>
                <a:spcPct val="50000"/>
              </a:spcBef>
            </a:pPr>
            <a:r>
              <a:rPr lang="fr-FR" altLang="fr-FR" sz="6000" b="1" dirty="0" smtClean="0">
                <a:solidFill>
                  <a:srgbClr val="0000FF"/>
                </a:solidFill>
                <a:latin typeface="+mn-lt"/>
              </a:rPr>
              <a:t>ATTENTION</a:t>
            </a:r>
          </a:p>
          <a:p>
            <a:pPr algn="ctr">
              <a:spcBef>
                <a:spcPct val="50000"/>
              </a:spcBef>
            </a:pPr>
            <a:endParaRPr lang="fr-FR" altLang="fr-FR" sz="6000" b="1" dirty="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pic>
        <p:nvPicPr>
          <p:cNvPr id="6" name="Picture 5" descr="thot"/>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6660233" y="1350627"/>
            <a:ext cx="2154562" cy="396241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33823452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79512" y="188640"/>
            <a:ext cx="8663880" cy="1938992"/>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p>
          <a:p>
            <a:pPr>
              <a:spcBef>
                <a:spcPct val="50000"/>
              </a:spcBef>
            </a:pPr>
            <a:r>
              <a:rPr lang="fr-FR" altLang="fr-FR" sz="2000" b="1" dirty="0">
                <a:solidFill>
                  <a:srgbClr val="0000FF"/>
                </a:solidFill>
                <a:latin typeface="+mn-lt"/>
              </a:rPr>
              <a:t>	</a:t>
            </a:r>
            <a:r>
              <a:rPr lang="fr-FR" altLang="fr-FR" sz="2000" b="1" dirty="0" smtClean="0">
                <a:solidFill>
                  <a:srgbClr val="0000FF"/>
                </a:solidFill>
                <a:latin typeface="+mn-lt"/>
              </a:rPr>
              <a:t>Cette étude a été réalisée à partir de l’analyse des données présentes dans la base e-fit de l’ANSM qui regroupe toutes les déclaration d’IG. </a:t>
            </a:r>
          </a:p>
          <a:p>
            <a:pPr>
              <a:spcBef>
                <a:spcPct val="50000"/>
              </a:spcBef>
            </a:pPr>
            <a:r>
              <a:rPr lang="fr-FR" altLang="fr-FR" sz="2000" b="1" dirty="0">
                <a:solidFill>
                  <a:srgbClr val="0000FF"/>
                </a:solidFill>
                <a:latin typeface="+mn-lt"/>
              </a:rPr>
              <a:t>	</a:t>
            </a:r>
            <a:r>
              <a:rPr lang="fr-FR" altLang="fr-FR" sz="2000" b="1" dirty="0" smtClean="0">
                <a:solidFill>
                  <a:srgbClr val="0000FF"/>
                </a:solidFill>
                <a:latin typeface="+mn-lt"/>
              </a:rPr>
              <a:t>Nous n’avons travaillé que sur les données concernant la Bourgogne et la Franche Comté du 1/01/2016 au 31/09/2017 </a:t>
            </a: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graphicFrame>
        <p:nvGraphicFramePr>
          <p:cNvPr id="3" name="Tableau 2"/>
          <p:cNvGraphicFramePr>
            <a:graphicFrameLocks noGrp="1"/>
          </p:cNvGraphicFramePr>
          <p:nvPr/>
        </p:nvGraphicFramePr>
        <p:xfrm>
          <a:off x="1143000" y="2509107"/>
          <a:ext cx="6858000" cy="2708148"/>
        </p:xfrm>
        <a:graphic>
          <a:graphicData uri="http://schemas.openxmlformats.org/drawingml/2006/table">
            <a:tbl>
              <a:tblPr firstRow="1" firstCol="1" bandRow="1">
                <a:tableStyleId>{5C22544A-7EE6-4342-B048-85BDC9FD1C3A}</a:tableStyleId>
              </a:tblPr>
              <a:tblGrid>
                <a:gridCol w="762000"/>
                <a:gridCol w="762000"/>
                <a:gridCol w="762000"/>
                <a:gridCol w="762000"/>
                <a:gridCol w="762000"/>
                <a:gridCol w="762000"/>
                <a:gridCol w="762000"/>
                <a:gridCol w="762000"/>
                <a:gridCol w="762000"/>
              </a:tblGrid>
              <a:tr h="285750">
                <a:tc>
                  <a:txBody>
                    <a:bodyPr/>
                    <a:lstStyle/>
                    <a:p>
                      <a:pPr>
                        <a:lnSpc>
                          <a:spcPct val="115000"/>
                        </a:lnSpc>
                      </a:pPr>
                      <a:endParaRPr lang="fr-FR" sz="1100">
                        <a:effectLst/>
                        <a:latin typeface="Calibri"/>
                      </a:endParaRPr>
                    </a:p>
                  </a:txBody>
                  <a:tcPr marL="44450" marR="44450" marT="0" marB="0" anchor="b"/>
                </a:tc>
                <a:tc gridSpan="8">
                  <a:txBody>
                    <a:bodyPr/>
                    <a:lstStyle/>
                    <a:p>
                      <a:pPr algn="ctr">
                        <a:lnSpc>
                          <a:spcPct val="115000"/>
                        </a:lnSpc>
                        <a:spcAft>
                          <a:spcPts val="0"/>
                        </a:spcAft>
                      </a:pPr>
                      <a:r>
                        <a:rPr lang="fr-FR" sz="1600">
                          <a:effectLst/>
                        </a:rPr>
                        <a:t>FICHES D'EIG  (FIG ou IG)</a:t>
                      </a:r>
                      <a:endParaRPr lang="fr-FR" sz="1100">
                        <a:effectLst/>
                        <a:latin typeface="Calibri"/>
                        <a:ea typeface="Calibri"/>
                        <a:cs typeface="Times New Roman"/>
                      </a:endParaRPr>
                    </a:p>
                  </a:txBody>
                  <a:tcPr marL="44450" marR="44450" marT="0" marB="0" anchor="b"/>
                </a:tc>
                <a:tc hMerge="1">
                  <a:txBody>
                    <a:bodyPr/>
                    <a:lstStyle/>
                    <a:p>
                      <a:endParaRPr lang="fr-FR"/>
                    </a:p>
                  </a:txBody>
                  <a:tcPr/>
                </a:tc>
                <a:tc hMerge="1">
                  <a:txBody>
                    <a:bodyPr/>
                    <a:lstStyle/>
                    <a:p>
                      <a:endParaRPr lang="fr-FR"/>
                    </a:p>
                  </a:txBody>
                  <a:tcPr/>
                </a:tc>
                <a:tc hMerge="1">
                  <a:txBody>
                    <a:bodyPr/>
                    <a:lstStyle/>
                    <a:p>
                      <a:endParaRPr lang="fr-FR"/>
                    </a:p>
                  </a:txBody>
                  <a:tcPr/>
                </a:tc>
                <a:tc hMerge="1">
                  <a:txBody>
                    <a:bodyPr/>
                    <a:lstStyle/>
                    <a:p>
                      <a:endParaRPr lang="fr-FR"/>
                    </a:p>
                  </a:txBody>
                  <a:tcPr/>
                </a:tc>
                <a:tc hMerge="1">
                  <a:txBody>
                    <a:bodyPr/>
                    <a:lstStyle/>
                    <a:p>
                      <a:endParaRPr lang="fr-FR"/>
                    </a:p>
                  </a:txBody>
                  <a:tcPr/>
                </a:tc>
                <a:tc hMerge="1">
                  <a:txBody>
                    <a:bodyPr/>
                    <a:lstStyle/>
                    <a:p>
                      <a:endParaRPr lang="fr-FR"/>
                    </a:p>
                  </a:txBody>
                  <a:tcPr/>
                </a:tc>
                <a:tc hMerge="1">
                  <a:txBody>
                    <a:bodyPr/>
                    <a:lstStyle/>
                    <a:p>
                      <a:endParaRPr lang="fr-FR"/>
                    </a:p>
                  </a:txBody>
                  <a:tcPr/>
                </a:tc>
              </a:tr>
              <a:tr h="285750">
                <a:tc>
                  <a:txBody>
                    <a:bodyPr/>
                    <a:lstStyle/>
                    <a:p>
                      <a:pPr>
                        <a:lnSpc>
                          <a:spcPct val="115000"/>
                        </a:lnSpc>
                        <a:spcAft>
                          <a:spcPts val="0"/>
                        </a:spcAft>
                      </a:pPr>
                      <a:r>
                        <a:rPr lang="fr-FR" sz="1100">
                          <a:effectLst/>
                        </a:rPr>
                        <a:t>Ex région      --&gt;</a:t>
                      </a:r>
                      <a:endParaRPr lang="fr-FR" sz="1100">
                        <a:effectLst/>
                        <a:latin typeface="Calibri"/>
                        <a:ea typeface="Calibri"/>
                        <a:cs typeface="Times New Roman"/>
                      </a:endParaRPr>
                    </a:p>
                  </a:txBody>
                  <a:tcPr marL="44450" marR="44450" marT="0" marB="0" anchor="b"/>
                </a:tc>
                <a:tc gridSpan="4">
                  <a:txBody>
                    <a:bodyPr/>
                    <a:lstStyle/>
                    <a:p>
                      <a:pPr algn="ctr">
                        <a:lnSpc>
                          <a:spcPct val="115000"/>
                        </a:lnSpc>
                        <a:spcAft>
                          <a:spcPts val="0"/>
                        </a:spcAft>
                      </a:pPr>
                      <a:r>
                        <a:rPr lang="fr-FR" sz="1600">
                          <a:effectLst/>
                        </a:rPr>
                        <a:t>BOURGOGNE</a:t>
                      </a:r>
                      <a:endParaRPr lang="fr-FR" sz="1100">
                        <a:effectLst/>
                        <a:latin typeface="Calibri"/>
                        <a:ea typeface="Calibri"/>
                        <a:cs typeface="Times New Roman"/>
                      </a:endParaRPr>
                    </a:p>
                  </a:txBody>
                  <a:tcPr marL="44450" marR="44450" marT="0" marB="0" anchor="b"/>
                </a:tc>
                <a:tc hMerge="1">
                  <a:txBody>
                    <a:bodyPr/>
                    <a:lstStyle/>
                    <a:p>
                      <a:endParaRPr lang="fr-FR"/>
                    </a:p>
                  </a:txBody>
                  <a:tcPr/>
                </a:tc>
                <a:tc hMerge="1">
                  <a:txBody>
                    <a:bodyPr/>
                    <a:lstStyle/>
                    <a:p>
                      <a:endParaRPr lang="fr-FR"/>
                    </a:p>
                  </a:txBody>
                  <a:tcPr/>
                </a:tc>
                <a:tc hMerge="1">
                  <a:txBody>
                    <a:bodyPr/>
                    <a:lstStyle/>
                    <a:p>
                      <a:endParaRPr lang="fr-FR"/>
                    </a:p>
                  </a:txBody>
                  <a:tcPr/>
                </a:tc>
                <a:tc gridSpan="4">
                  <a:txBody>
                    <a:bodyPr/>
                    <a:lstStyle/>
                    <a:p>
                      <a:pPr algn="ctr">
                        <a:lnSpc>
                          <a:spcPct val="115000"/>
                        </a:lnSpc>
                        <a:spcAft>
                          <a:spcPts val="0"/>
                        </a:spcAft>
                      </a:pPr>
                      <a:r>
                        <a:rPr lang="fr-FR" sz="1600">
                          <a:effectLst/>
                        </a:rPr>
                        <a:t>FRANCHE COMTE</a:t>
                      </a:r>
                      <a:endParaRPr lang="fr-FR" sz="1100">
                        <a:effectLst/>
                        <a:latin typeface="Calibri"/>
                        <a:ea typeface="Calibri"/>
                        <a:cs typeface="Times New Roman"/>
                      </a:endParaRPr>
                    </a:p>
                  </a:txBody>
                  <a:tcPr marL="44450" marR="44450" marT="0" marB="0" anchor="b"/>
                </a:tc>
                <a:tc hMerge="1">
                  <a:txBody>
                    <a:bodyPr/>
                    <a:lstStyle/>
                    <a:p>
                      <a:endParaRPr lang="fr-FR"/>
                    </a:p>
                  </a:txBody>
                  <a:tcPr/>
                </a:tc>
                <a:tc hMerge="1">
                  <a:txBody>
                    <a:bodyPr/>
                    <a:lstStyle/>
                    <a:p>
                      <a:endParaRPr lang="fr-FR"/>
                    </a:p>
                  </a:txBody>
                  <a:tcPr/>
                </a:tc>
                <a:tc hMerge="1">
                  <a:txBody>
                    <a:bodyPr/>
                    <a:lstStyle/>
                    <a:p>
                      <a:endParaRPr lang="fr-FR"/>
                    </a:p>
                  </a:txBody>
                  <a:tcPr/>
                </a:tc>
              </a:tr>
              <a:tr h="352425">
                <a:tc>
                  <a:txBody>
                    <a:bodyPr/>
                    <a:lstStyle/>
                    <a:p>
                      <a:pPr>
                        <a:lnSpc>
                          <a:spcPct val="115000"/>
                        </a:lnSpc>
                        <a:spcAft>
                          <a:spcPts val="0"/>
                        </a:spcAft>
                      </a:pPr>
                      <a:r>
                        <a:rPr lang="fr-FR" sz="1100">
                          <a:effectLst/>
                        </a:rPr>
                        <a:t> </a:t>
                      </a:r>
                      <a:endParaRPr lang="fr-FR" sz="1100">
                        <a:effectLst/>
                        <a:latin typeface="Calibri"/>
                        <a:ea typeface="Calibri"/>
                        <a:cs typeface="Times New Roman"/>
                      </a:endParaRPr>
                    </a:p>
                  </a:txBody>
                  <a:tcPr marL="44450" marR="44450" marT="0" marB="0" anchor="b"/>
                </a:tc>
                <a:tc gridSpan="4">
                  <a:txBody>
                    <a:bodyPr/>
                    <a:lstStyle/>
                    <a:p>
                      <a:pPr algn="ctr">
                        <a:lnSpc>
                          <a:spcPct val="115000"/>
                        </a:lnSpc>
                        <a:spcAft>
                          <a:spcPts val="0"/>
                        </a:spcAft>
                      </a:pPr>
                      <a:r>
                        <a:rPr lang="fr-FR" sz="2000">
                          <a:effectLst/>
                        </a:rPr>
                        <a:t>2016</a:t>
                      </a:r>
                      <a:endParaRPr lang="fr-FR" sz="1100">
                        <a:effectLst/>
                        <a:latin typeface="Calibri"/>
                        <a:ea typeface="Calibri"/>
                        <a:cs typeface="Times New Roman"/>
                      </a:endParaRPr>
                    </a:p>
                  </a:txBody>
                  <a:tcPr marL="44450" marR="44450" marT="0" marB="0" anchor="b"/>
                </a:tc>
                <a:tc hMerge="1">
                  <a:txBody>
                    <a:bodyPr/>
                    <a:lstStyle/>
                    <a:p>
                      <a:endParaRPr lang="fr-FR"/>
                    </a:p>
                  </a:txBody>
                  <a:tcPr/>
                </a:tc>
                <a:tc hMerge="1">
                  <a:txBody>
                    <a:bodyPr/>
                    <a:lstStyle/>
                    <a:p>
                      <a:endParaRPr lang="fr-FR"/>
                    </a:p>
                  </a:txBody>
                  <a:tcPr/>
                </a:tc>
                <a:tc hMerge="1">
                  <a:txBody>
                    <a:bodyPr/>
                    <a:lstStyle/>
                    <a:p>
                      <a:endParaRPr lang="fr-FR"/>
                    </a:p>
                  </a:txBody>
                  <a:tcPr/>
                </a:tc>
                <a:tc gridSpan="4">
                  <a:txBody>
                    <a:bodyPr/>
                    <a:lstStyle/>
                    <a:p>
                      <a:pPr algn="ctr">
                        <a:lnSpc>
                          <a:spcPct val="115000"/>
                        </a:lnSpc>
                        <a:spcAft>
                          <a:spcPts val="0"/>
                        </a:spcAft>
                      </a:pPr>
                      <a:r>
                        <a:rPr lang="fr-FR" sz="2000">
                          <a:effectLst/>
                        </a:rPr>
                        <a:t>2016</a:t>
                      </a:r>
                      <a:endParaRPr lang="fr-FR" sz="1100">
                        <a:effectLst/>
                        <a:latin typeface="Calibri"/>
                        <a:ea typeface="Calibri"/>
                        <a:cs typeface="Times New Roman"/>
                      </a:endParaRPr>
                    </a:p>
                  </a:txBody>
                  <a:tcPr marL="44450" marR="44450" marT="0" marB="0" anchor="b"/>
                </a:tc>
                <a:tc hMerge="1">
                  <a:txBody>
                    <a:bodyPr/>
                    <a:lstStyle/>
                    <a:p>
                      <a:endParaRPr lang="fr-FR"/>
                    </a:p>
                  </a:txBody>
                  <a:tcPr/>
                </a:tc>
                <a:tc hMerge="1">
                  <a:txBody>
                    <a:bodyPr/>
                    <a:lstStyle/>
                    <a:p>
                      <a:endParaRPr lang="fr-FR"/>
                    </a:p>
                  </a:txBody>
                  <a:tcPr/>
                </a:tc>
                <a:tc hMerge="1">
                  <a:txBody>
                    <a:bodyPr/>
                    <a:lstStyle/>
                    <a:p>
                      <a:endParaRPr lang="fr-FR"/>
                    </a:p>
                  </a:txBody>
                  <a:tcPr/>
                </a:tc>
              </a:tr>
              <a:tr h="342900">
                <a:tc>
                  <a:txBody>
                    <a:bodyPr/>
                    <a:lstStyle/>
                    <a:p>
                      <a:pPr>
                        <a:lnSpc>
                          <a:spcPct val="115000"/>
                        </a:lnSpc>
                        <a:spcAft>
                          <a:spcPts val="0"/>
                        </a:spcAft>
                      </a:pPr>
                      <a:r>
                        <a:rPr lang="fr-FR" sz="1000">
                          <a:effectLst/>
                        </a:rPr>
                        <a:t>Département     --&gt;</a:t>
                      </a:r>
                      <a:endParaRPr lang="fr-FR" sz="1100">
                        <a:effectLst/>
                        <a:latin typeface="Calibri"/>
                        <a:ea typeface="Calibri"/>
                        <a:cs typeface="Times New Roman"/>
                      </a:endParaRPr>
                    </a:p>
                  </a:txBody>
                  <a:tcPr marL="44450" marR="44450" marT="0" marB="0"/>
                </a:tc>
                <a:tc>
                  <a:txBody>
                    <a:bodyPr/>
                    <a:lstStyle/>
                    <a:p>
                      <a:pPr algn="ctr">
                        <a:lnSpc>
                          <a:spcPct val="115000"/>
                        </a:lnSpc>
                        <a:spcAft>
                          <a:spcPts val="0"/>
                        </a:spcAft>
                      </a:pPr>
                      <a:r>
                        <a:rPr lang="fr-FR" sz="2000">
                          <a:effectLst/>
                        </a:rPr>
                        <a:t>21</a:t>
                      </a:r>
                      <a:endParaRPr lang="fr-FR" sz="1100">
                        <a:effectLst/>
                        <a:latin typeface="Calibri"/>
                        <a:ea typeface="Calibri"/>
                        <a:cs typeface="Times New Roman"/>
                      </a:endParaRPr>
                    </a:p>
                  </a:txBody>
                  <a:tcPr marL="44450" marR="44450" marT="0" marB="0" anchor="b"/>
                </a:tc>
                <a:tc>
                  <a:txBody>
                    <a:bodyPr/>
                    <a:lstStyle/>
                    <a:p>
                      <a:pPr algn="ctr">
                        <a:lnSpc>
                          <a:spcPct val="115000"/>
                        </a:lnSpc>
                        <a:spcAft>
                          <a:spcPts val="0"/>
                        </a:spcAft>
                      </a:pPr>
                      <a:r>
                        <a:rPr lang="fr-FR" sz="2000">
                          <a:effectLst/>
                        </a:rPr>
                        <a:t>58</a:t>
                      </a:r>
                      <a:endParaRPr lang="fr-FR" sz="1100">
                        <a:effectLst/>
                        <a:latin typeface="Calibri"/>
                        <a:ea typeface="Calibri"/>
                        <a:cs typeface="Times New Roman"/>
                      </a:endParaRPr>
                    </a:p>
                  </a:txBody>
                  <a:tcPr marL="44450" marR="44450" marT="0" marB="0" anchor="b"/>
                </a:tc>
                <a:tc>
                  <a:txBody>
                    <a:bodyPr/>
                    <a:lstStyle/>
                    <a:p>
                      <a:pPr algn="ctr">
                        <a:lnSpc>
                          <a:spcPct val="115000"/>
                        </a:lnSpc>
                        <a:spcAft>
                          <a:spcPts val="0"/>
                        </a:spcAft>
                      </a:pPr>
                      <a:r>
                        <a:rPr lang="fr-FR" sz="2000">
                          <a:effectLst/>
                        </a:rPr>
                        <a:t>71</a:t>
                      </a:r>
                      <a:endParaRPr lang="fr-FR" sz="1100">
                        <a:effectLst/>
                        <a:latin typeface="Calibri"/>
                        <a:ea typeface="Calibri"/>
                        <a:cs typeface="Times New Roman"/>
                      </a:endParaRPr>
                    </a:p>
                  </a:txBody>
                  <a:tcPr marL="44450" marR="44450" marT="0" marB="0" anchor="b"/>
                </a:tc>
                <a:tc>
                  <a:txBody>
                    <a:bodyPr/>
                    <a:lstStyle/>
                    <a:p>
                      <a:pPr algn="ctr">
                        <a:lnSpc>
                          <a:spcPct val="115000"/>
                        </a:lnSpc>
                        <a:spcAft>
                          <a:spcPts val="0"/>
                        </a:spcAft>
                      </a:pPr>
                      <a:r>
                        <a:rPr lang="fr-FR" sz="2000">
                          <a:effectLst/>
                        </a:rPr>
                        <a:t>89</a:t>
                      </a:r>
                      <a:endParaRPr lang="fr-FR" sz="1100">
                        <a:effectLst/>
                        <a:latin typeface="Calibri"/>
                        <a:ea typeface="Calibri"/>
                        <a:cs typeface="Times New Roman"/>
                      </a:endParaRPr>
                    </a:p>
                  </a:txBody>
                  <a:tcPr marL="44450" marR="44450" marT="0" marB="0" anchor="b"/>
                </a:tc>
                <a:tc>
                  <a:txBody>
                    <a:bodyPr/>
                    <a:lstStyle/>
                    <a:p>
                      <a:pPr algn="ctr">
                        <a:lnSpc>
                          <a:spcPct val="115000"/>
                        </a:lnSpc>
                        <a:spcAft>
                          <a:spcPts val="0"/>
                        </a:spcAft>
                      </a:pPr>
                      <a:r>
                        <a:rPr lang="fr-FR" sz="2000">
                          <a:effectLst/>
                        </a:rPr>
                        <a:t>25</a:t>
                      </a:r>
                      <a:endParaRPr lang="fr-FR" sz="1100">
                        <a:effectLst/>
                        <a:latin typeface="Calibri"/>
                        <a:ea typeface="Calibri"/>
                        <a:cs typeface="Times New Roman"/>
                      </a:endParaRPr>
                    </a:p>
                  </a:txBody>
                  <a:tcPr marL="44450" marR="44450" marT="0" marB="0" anchor="b"/>
                </a:tc>
                <a:tc>
                  <a:txBody>
                    <a:bodyPr/>
                    <a:lstStyle/>
                    <a:p>
                      <a:pPr algn="ctr">
                        <a:lnSpc>
                          <a:spcPct val="115000"/>
                        </a:lnSpc>
                        <a:spcAft>
                          <a:spcPts val="0"/>
                        </a:spcAft>
                      </a:pPr>
                      <a:r>
                        <a:rPr lang="fr-FR" sz="2000">
                          <a:effectLst/>
                        </a:rPr>
                        <a:t>39</a:t>
                      </a:r>
                      <a:endParaRPr lang="fr-FR" sz="1100">
                        <a:effectLst/>
                        <a:latin typeface="Calibri"/>
                        <a:ea typeface="Calibri"/>
                        <a:cs typeface="Times New Roman"/>
                      </a:endParaRPr>
                    </a:p>
                  </a:txBody>
                  <a:tcPr marL="44450" marR="44450" marT="0" marB="0" anchor="b"/>
                </a:tc>
                <a:tc>
                  <a:txBody>
                    <a:bodyPr/>
                    <a:lstStyle/>
                    <a:p>
                      <a:pPr algn="ctr">
                        <a:lnSpc>
                          <a:spcPct val="115000"/>
                        </a:lnSpc>
                        <a:spcAft>
                          <a:spcPts val="0"/>
                        </a:spcAft>
                      </a:pPr>
                      <a:r>
                        <a:rPr lang="fr-FR" sz="2000">
                          <a:effectLst/>
                        </a:rPr>
                        <a:t>70</a:t>
                      </a:r>
                      <a:endParaRPr lang="fr-FR" sz="1100">
                        <a:effectLst/>
                        <a:latin typeface="Calibri"/>
                        <a:ea typeface="Calibri"/>
                        <a:cs typeface="Times New Roman"/>
                      </a:endParaRPr>
                    </a:p>
                  </a:txBody>
                  <a:tcPr marL="44450" marR="44450" marT="0" marB="0" anchor="b"/>
                </a:tc>
                <a:tc>
                  <a:txBody>
                    <a:bodyPr/>
                    <a:lstStyle/>
                    <a:p>
                      <a:pPr algn="ctr">
                        <a:lnSpc>
                          <a:spcPct val="115000"/>
                        </a:lnSpc>
                        <a:spcAft>
                          <a:spcPts val="0"/>
                        </a:spcAft>
                      </a:pPr>
                      <a:r>
                        <a:rPr lang="fr-FR" sz="2000">
                          <a:effectLst/>
                        </a:rPr>
                        <a:t>90</a:t>
                      </a:r>
                      <a:endParaRPr lang="fr-FR" sz="1100">
                        <a:effectLst/>
                        <a:latin typeface="Calibri"/>
                        <a:ea typeface="Calibri"/>
                        <a:cs typeface="Times New Roman"/>
                      </a:endParaRPr>
                    </a:p>
                  </a:txBody>
                  <a:tcPr marL="44450" marR="44450" marT="0" marB="0" anchor="b"/>
                </a:tc>
              </a:tr>
              <a:tr h="342900">
                <a:tc>
                  <a:txBody>
                    <a:bodyPr/>
                    <a:lstStyle/>
                    <a:p>
                      <a:pPr>
                        <a:lnSpc>
                          <a:spcPct val="115000"/>
                        </a:lnSpc>
                        <a:spcAft>
                          <a:spcPts val="0"/>
                        </a:spcAft>
                      </a:pPr>
                      <a:r>
                        <a:rPr lang="fr-FR" sz="1100">
                          <a:effectLst/>
                        </a:rPr>
                        <a:t> </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12</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3</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7</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8</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4</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1</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1</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3</a:t>
                      </a:r>
                      <a:endParaRPr lang="fr-FR" sz="1100">
                        <a:effectLst/>
                        <a:latin typeface="Calibri"/>
                        <a:ea typeface="Calibri"/>
                        <a:cs typeface="Times New Roman"/>
                      </a:endParaRPr>
                    </a:p>
                  </a:txBody>
                  <a:tcPr marL="44450" marR="44450" marT="0" marB="0" anchor="b"/>
                </a:tc>
              </a:tr>
              <a:tr h="352425">
                <a:tc>
                  <a:txBody>
                    <a:bodyPr/>
                    <a:lstStyle/>
                    <a:p>
                      <a:pPr>
                        <a:lnSpc>
                          <a:spcPct val="115000"/>
                        </a:lnSpc>
                        <a:spcAft>
                          <a:spcPts val="0"/>
                        </a:spcAft>
                      </a:pPr>
                      <a:r>
                        <a:rPr lang="fr-FR" sz="1100">
                          <a:effectLst/>
                        </a:rPr>
                        <a:t> </a:t>
                      </a:r>
                      <a:endParaRPr lang="fr-FR" sz="1100">
                        <a:effectLst/>
                        <a:latin typeface="Calibri"/>
                        <a:ea typeface="Calibri"/>
                        <a:cs typeface="Times New Roman"/>
                      </a:endParaRPr>
                    </a:p>
                  </a:txBody>
                  <a:tcPr marL="44450" marR="44450" marT="0" marB="0" anchor="b"/>
                </a:tc>
                <a:tc gridSpan="4">
                  <a:txBody>
                    <a:bodyPr/>
                    <a:lstStyle/>
                    <a:p>
                      <a:pPr algn="ctr">
                        <a:lnSpc>
                          <a:spcPct val="115000"/>
                        </a:lnSpc>
                        <a:spcAft>
                          <a:spcPts val="0"/>
                        </a:spcAft>
                      </a:pPr>
                      <a:r>
                        <a:rPr lang="fr-FR" sz="2000">
                          <a:effectLst/>
                        </a:rPr>
                        <a:t>2017</a:t>
                      </a:r>
                      <a:endParaRPr lang="fr-FR" sz="1100">
                        <a:effectLst/>
                        <a:latin typeface="Calibri"/>
                        <a:ea typeface="Calibri"/>
                        <a:cs typeface="Times New Roman"/>
                      </a:endParaRPr>
                    </a:p>
                  </a:txBody>
                  <a:tcPr marL="44450" marR="44450" marT="0" marB="0" anchor="b"/>
                </a:tc>
                <a:tc hMerge="1">
                  <a:txBody>
                    <a:bodyPr/>
                    <a:lstStyle/>
                    <a:p>
                      <a:endParaRPr lang="fr-FR"/>
                    </a:p>
                  </a:txBody>
                  <a:tcPr/>
                </a:tc>
                <a:tc hMerge="1">
                  <a:txBody>
                    <a:bodyPr/>
                    <a:lstStyle/>
                    <a:p>
                      <a:endParaRPr lang="fr-FR"/>
                    </a:p>
                  </a:txBody>
                  <a:tcPr/>
                </a:tc>
                <a:tc hMerge="1">
                  <a:txBody>
                    <a:bodyPr/>
                    <a:lstStyle/>
                    <a:p>
                      <a:endParaRPr lang="fr-FR"/>
                    </a:p>
                  </a:txBody>
                  <a:tcPr/>
                </a:tc>
                <a:tc gridSpan="4">
                  <a:txBody>
                    <a:bodyPr/>
                    <a:lstStyle/>
                    <a:p>
                      <a:pPr algn="ctr">
                        <a:lnSpc>
                          <a:spcPct val="115000"/>
                        </a:lnSpc>
                        <a:spcAft>
                          <a:spcPts val="0"/>
                        </a:spcAft>
                      </a:pPr>
                      <a:r>
                        <a:rPr lang="fr-FR" sz="2000">
                          <a:effectLst/>
                        </a:rPr>
                        <a:t>2017</a:t>
                      </a:r>
                      <a:endParaRPr lang="fr-FR" sz="1100">
                        <a:effectLst/>
                        <a:latin typeface="Calibri"/>
                        <a:ea typeface="Calibri"/>
                        <a:cs typeface="Times New Roman"/>
                      </a:endParaRPr>
                    </a:p>
                  </a:txBody>
                  <a:tcPr marL="44450" marR="44450" marT="0" marB="0" anchor="b"/>
                </a:tc>
                <a:tc hMerge="1">
                  <a:txBody>
                    <a:bodyPr/>
                    <a:lstStyle/>
                    <a:p>
                      <a:endParaRPr lang="fr-FR"/>
                    </a:p>
                  </a:txBody>
                  <a:tcPr/>
                </a:tc>
                <a:tc hMerge="1">
                  <a:txBody>
                    <a:bodyPr/>
                    <a:lstStyle/>
                    <a:p>
                      <a:endParaRPr lang="fr-FR"/>
                    </a:p>
                  </a:txBody>
                  <a:tcPr/>
                </a:tc>
                <a:tc hMerge="1">
                  <a:txBody>
                    <a:bodyPr/>
                    <a:lstStyle/>
                    <a:p>
                      <a:endParaRPr lang="fr-FR"/>
                    </a:p>
                  </a:txBody>
                  <a:tcPr/>
                </a:tc>
              </a:tr>
              <a:tr h="352425">
                <a:tc>
                  <a:txBody>
                    <a:bodyPr/>
                    <a:lstStyle/>
                    <a:p>
                      <a:pPr>
                        <a:lnSpc>
                          <a:spcPct val="115000"/>
                        </a:lnSpc>
                        <a:spcAft>
                          <a:spcPts val="0"/>
                        </a:spcAft>
                      </a:pPr>
                      <a:r>
                        <a:rPr lang="fr-FR" sz="1100">
                          <a:effectLst/>
                        </a:rPr>
                        <a:t> </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10</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2</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7</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2</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6</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2</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a:effectLst/>
                          <a:highlight>
                            <a:srgbClr val="00FFFF"/>
                          </a:highlight>
                        </a:rPr>
                        <a:t>1</a:t>
                      </a:r>
                      <a:endParaRPr lang="fr-FR" sz="1100">
                        <a:effectLst/>
                        <a:latin typeface="Calibri"/>
                        <a:ea typeface="Calibri"/>
                        <a:cs typeface="Times New Roman"/>
                      </a:endParaRPr>
                    </a:p>
                  </a:txBody>
                  <a:tcPr marL="44450" marR="44450" marT="0" marB="0" anchor="b"/>
                </a:tc>
                <a:tc>
                  <a:txBody>
                    <a:bodyPr/>
                    <a:lstStyle/>
                    <a:p>
                      <a:pPr algn="r">
                        <a:lnSpc>
                          <a:spcPct val="115000"/>
                        </a:lnSpc>
                        <a:spcAft>
                          <a:spcPts val="0"/>
                        </a:spcAft>
                      </a:pPr>
                      <a:r>
                        <a:rPr lang="fr-FR" sz="2800" dirty="0">
                          <a:effectLst/>
                          <a:highlight>
                            <a:srgbClr val="00FFFF"/>
                          </a:highlight>
                        </a:rPr>
                        <a:t>1</a:t>
                      </a:r>
                      <a:endParaRPr lang="fr-FR" sz="1100" dirty="0">
                        <a:effectLst/>
                        <a:latin typeface="Calibri"/>
                        <a:ea typeface="Calibri"/>
                        <a:cs typeface="Times New Roman"/>
                      </a:endParaRPr>
                    </a:p>
                  </a:txBody>
                  <a:tcPr marL="44450" marR="44450" marT="0" marB="0" anchor="b"/>
                </a:tc>
              </a:tr>
            </a:tbl>
          </a:graphicData>
        </a:graphic>
      </p:graphicFrame>
      <p:sp>
        <p:nvSpPr>
          <p:cNvPr id="4" name="Rectangle 3"/>
          <p:cNvSpPr>
            <a:spLocks noChangeArrowheads="1"/>
          </p:cNvSpPr>
          <p:nvPr/>
        </p:nvSpPr>
        <p:spPr bwMode="auto">
          <a:xfrm>
            <a:off x="1143000" y="2509838"/>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fr-FR" altLang="fr-FR" sz="1800" b="0" i="0" u="none" strike="noStrike" cap="none" normalizeH="0" baseline="0" smtClean="0">
              <a:ln>
                <a:noFill/>
              </a:ln>
              <a:solidFill>
                <a:schemeClr val="tx1"/>
              </a:solidFill>
              <a:effectLst/>
              <a:latin typeface="Arial" pitchFamily="34" charset="0"/>
              <a:cs typeface="Arial" pitchFamily="34" charset="0"/>
            </a:endParaRPr>
          </a:p>
        </p:txBody>
      </p:sp>
      <p:sp>
        <p:nvSpPr>
          <p:cNvPr id="5" name="ZoneTexte 4"/>
          <p:cNvSpPr txBox="1"/>
          <p:nvPr/>
        </p:nvSpPr>
        <p:spPr>
          <a:xfrm>
            <a:off x="1424374" y="5355921"/>
            <a:ext cx="4659794" cy="369332"/>
          </a:xfrm>
          <a:prstGeom prst="rect">
            <a:avLst/>
          </a:prstGeom>
          <a:noFill/>
          <a:ln w="28575">
            <a:solidFill>
              <a:srgbClr val="990000"/>
            </a:solidFill>
          </a:ln>
        </p:spPr>
        <p:txBody>
          <a:bodyPr wrap="square" rtlCol="0">
            <a:spAutoFit/>
          </a:bodyPr>
          <a:lstStyle/>
          <a:p>
            <a:pPr algn="ctr"/>
            <a:r>
              <a:rPr lang="fr-FR" dirty="0" smtClean="0"/>
              <a:t>Soit 70 Incidents Graves sur la période analysée</a:t>
            </a:r>
            <a:endParaRPr lang="fr-FR" dirty="0"/>
          </a:p>
        </p:txBody>
      </p:sp>
    </p:spTree>
    <p:extLst>
      <p:ext uri="{BB962C8B-B14F-4D97-AF65-F5344CB8AC3E}">
        <p14:creationId xmlns:p14="http://schemas.microsoft.com/office/powerpoint/2010/main" val="132192660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99236" y="199729"/>
            <a:ext cx="8663880" cy="5047536"/>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Sur ces données brutes</a:t>
            </a:r>
            <a:r>
              <a:rPr lang="fr-FR" altLang="fr-FR" sz="2800" b="1" dirty="0" smtClean="0">
                <a:solidFill>
                  <a:srgbClr val="0000FF"/>
                </a:solidFill>
                <a:latin typeface="+mn-lt"/>
              </a:rPr>
              <a:t>, </a:t>
            </a:r>
            <a:r>
              <a:rPr lang="fr-FR" altLang="fr-FR" sz="2000" b="1" dirty="0" smtClean="0">
                <a:solidFill>
                  <a:srgbClr val="0000FF"/>
                </a:solidFill>
                <a:latin typeface="+mn-lt"/>
              </a:rPr>
              <a:t>il est difficile de tirer des conclusions mais ce n’est pas le but de ce tableau.</a:t>
            </a:r>
          </a:p>
          <a:p>
            <a:pPr>
              <a:spcBef>
                <a:spcPct val="50000"/>
              </a:spcBef>
            </a:pPr>
            <a:r>
              <a:rPr lang="fr-FR" altLang="fr-FR" sz="2000" b="1" dirty="0">
                <a:solidFill>
                  <a:srgbClr val="0000FF"/>
                </a:solidFill>
                <a:latin typeface="+mn-lt"/>
              </a:rPr>
              <a:t>	</a:t>
            </a:r>
            <a:r>
              <a:rPr lang="fr-FR" altLang="fr-FR" sz="2000" b="1" dirty="0" smtClean="0">
                <a:solidFill>
                  <a:srgbClr val="0000FF"/>
                </a:solidFill>
                <a:latin typeface="+mn-lt"/>
              </a:rPr>
              <a:t>Le tableau global nous montre quand même que les Incidents de la chaine au moment de la délivrance ne sont pas une exception . Il faut se rappeler la citation latine: </a:t>
            </a:r>
          </a:p>
          <a:p>
            <a:pPr algn="ctr">
              <a:spcBef>
                <a:spcPct val="50000"/>
              </a:spcBef>
            </a:pPr>
            <a:r>
              <a:rPr lang="la-Latn" sz="2800" b="1" i="1" dirty="0" smtClean="0"/>
              <a:t>Errare </a:t>
            </a:r>
            <a:r>
              <a:rPr lang="la-Latn" sz="2800" b="1" i="1" dirty="0"/>
              <a:t>humanum est, perseverare diabolicum</a:t>
            </a:r>
            <a:endParaRPr lang="fr-FR" sz="2800" b="1" dirty="0"/>
          </a:p>
          <a:p>
            <a:pPr algn="ctr">
              <a:spcBef>
                <a:spcPct val="50000"/>
              </a:spcBef>
            </a:pPr>
            <a:r>
              <a:rPr lang="fr-FR" altLang="fr-FR" sz="2800" b="1" dirty="0" smtClean="0">
                <a:solidFill>
                  <a:srgbClr val="0000FF"/>
                </a:solidFill>
                <a:latin typeface="+mn-lt"/>
              </a:rPr>
              <a:t>  </a:t>
            </a:r>
            <a:r>
              <a:rPr lang="fr-FR" altLang="fr-FR" sz="2000" b="1" dirty="0" smtClean="0">
                <a:solidFill>
                  <a:srgbClr val="0000FF"/>
                </a:solidFill>
                <a:latin typeface="+mj-lt"/>
              </a:rPr>
              <a:t>C’est bien là, la démarche de l’</a:t>
            </a:r>
            <a:r>
              <a:rPr lang="fr-FR" altLang="fr-FR" sz="2000" b="1" dirty="0" err="1" smtClean="0">
                <a:solidFill>
                  <a:srgbClr val="0000FF"/>
                </a:solidFill>
                <a:latin typeface="+mj-lt"/>
              </a:rPr>
              <a:t>HémovIgilance</a:t>
            </a:r>
            <a:endParaRPr lang="fr-FR" altLang="fr-FR" sz="2000" b="1" dirty="0" smtClean="0">
              <a:solidFill>
                <a:srgbClr val="0000FF"/>
              </a:solidFill>
              <a:latin typeface="+mj-lt"/>
            </a:endParaRPr>
          </a:p>
          <a:p>
            <a:pPr>
              <a:spcBef>
                <a:spcPct val="50000"/>
              </a:spcBef>
            </a:pPr>
            <a:r>
              <a:rPr lang="fr-FR" altLang="fr-FR" sz="2000" b="1" dirty="0" smtClean="0">
                <a:solidFill>
                  <a:srgbClr val="0000FF"/>
                </a:solidFill>
                <a:latin typeface="+mj-lt"/>
              </a:rPr>
              <a:t>Tout au plus, pouvons nous, en extrapolant les données  sur les 9 premiers mois de 2017 remarquer que les erreurs de délivrance ont diminué dans l’Yonne mais il faut rester lucide car il peut s’agir d’une amélioration des pratiques ou d’un épisode d’oubli de déclaration des incidents</a:t>
            </a:r>
          </a:p>
          <a:p>
            <a:pPr>
              <a:spcBef>
                <a:spcPct val="50000"/>
              </a:spcBef>
            </a:pPr>
            <a:r>
              <a:rPr lang="fr-FR" altLang="fr-FR" sz="2000" b="1" dirty="0" smtClean="0">
                <a:solidFill>
                  <a:srgbClr val="0000FF"/>
                </a:solidFill>
                <a:latin typeface="+mj-lt"/>
              </a:rPr>
              <a:t>Mais peu importe! </a:t>
            </a: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381918498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86410" y="163081"/>
            <a:ext cx="8663880" cy="5786199"/>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Il faut maintenant  rentrer dans une analyse plus fine de ces déclarations. Le contenu de chacune est intéressant mais c’est la nature même de l’incident qui est importante</a:t>
            </a:r>
          </a:p>
          <a:p>
            <a:pPr>
              <a:spcBef>
                <a:spcPct val="50000"/>
              </a:spcBef>
            </a:pPr>
            <a:r>
              <a:rPr lang="fr-FR" altLang="fr-FR" b="1" u="sng" dirty="0" smtClean="0">
                <a:solidFill>
                  <a:srgbClr val="0000FF"/>
                </a:solidFill>
                <a:latin typeface="+mn-lt"/>
              </a:rPr>
              <a:t>1- Nous avons observé </a:t>
            </a:r>
            <a:r>
              <a:rPr lang="fr-FR" altLang="fr-FR" b="1" u="sng" dirty="0" smtClean="0">
                <a:solidFill>
                  <a:srgbClr val="C00000"/>
                </a:solidFill>
                <a:latin typeface="+mn-lt"/>
              </a:rPr>
              <a:t>12 anomalies de délivrance avec non respect de la prescription en sang </a:t>
            </a:r>
            <a:r>
              <a:rPr lang="fr-FR" altLang="fr-FR" b="1" u="sng" dirty="0" err="1" smtClean="0">
                <a:solidFill>
                  <a:srgbClr val="C00000"/>
                </a:solidFill>
                <a:latin typeface="+mn-lt"/>
              </a:rPr>
              <a:t>phénotypé</a:t>
            </a:r>
            <a:r>
              <a:rPr lang="fr-FR" altLang="fr-FR" b="1" u="sng" dirty="0" smtClean="0">
                <a:solidFill>
                  <a:srgbClr val="C00000"/>
                </a:solidFill>
                <a:latin typeface="+mn-lt"/>
              </a:rPr>
              <a:t> </a:t>
            </a:r>
            <a:endParaRPr lang="fr-FR" altLang="fr-FR" sz="2000" dirty="0" smtClean="0">
              <a:solidFill>
                <a:srgbClr val="C00000"/>
              </a:solidFill>
              <a:latin typeface="+mn-lt"/>
            </a:endParaRPr>
          </a:p>
          <a:p>
            <a:pPr>
              <a:spcBef>
                <a:spcPct val="50000"/>
              </a:spcBef>
            </a:pPr>
            <a:r>
              <a:rPr lang="fr-FR" altLang="fr-FR" sz="2000" b="1" dirty="0" smtClean="0">
                <a:solidFill>
                  <a:srgbClr val="0000FF"/>
                </a:solidFill>
                <a:latin typeface="+mn-lt"/>
              </a:rPr>
              <a:t>	Sur cette première catégorie d’IG nous pouvons d’abord retenir le fait que cela n’a pas eu de conséquence transfusionnelle immédiate pour le patient car 10 patients avaient une RAI pré transfusionnelle négative mais pour deux patients il y avait un anticorps connu. Il s’agissait d’un anti E et d’un anti </a:t>
            </a:r>
            <a:r>
              <a:rPr lang="fr-FR" altLang="fr-FR" sz="2000" b="1" dirty="0" err="1" smtClean="0">
                <a:solidFill>
                  <a:srgbClr val="0000FF"/>
                </a:solidFill>
                <a:latin typeface="+mn-lt"/>
              </a:rPr>
              <a:t>Cw</a:t>
            </a:r>
            <a:r>
              <a:rPr lang="fr-FR" altLang="fr-FR" sz="2000" b="1" dirty="0" smtClean="0">
                <a:solidFill>
                  <a:srgbClr val="0000FF"/>
                </a:solidFill>
                <a:latin typeface="+mn-lt"/>
              </a:rPr>
              <a:t>. On peut aussi se rassurer par le fait que ces deux spécificités sont peu actives dans une transfusion incompatible. Ce qu’il faut surtout retenir c’est que : </a:t>
            </a:r>
          </a:p>
          <a:p>
            <a:pPr>
              <a:spcBef>
                <a:spcPct val="50000"/>
              </a:spcBef>
            </a:pPr>
            <a:r>
              <a:rPr lang="fr-FR" altLang="fr-FR" sz="2000" b="1" dirty="0">
                <a:solidFill>
                  <a:srgbClr val="0000FF"/>
                </a:solidFill>
                <a:latin typeface="+mn-lt"/>
              </a:rPr>
              <a:t>	</a:t>
            </a:r>
            <a:r>
              <a:rPr lang="fr-FR" altLang="fr-FR" sz="2000" b="1" dirty="0" smtClean="0">
                <a:solidFill>
                  <a:srgbClr val="0000FF"/>
                </a:solidFill>
                <a:latin typeface="+mn-lt"/>
              </a:rPr>
              <a:t>a) pour les patients qui n’étaient pas immunisés avant la transfusion on peut s’immuniser en Rh </a:t>
            </a:r>
            <a:r>
              <a:rPr lang="fr-FR" altLang="fr-FR" sz="2000" b="1" dirty="0" err="1" smtClean="0">
                <a:solidFill>
                  <a:srgbClr val="0000FF"/>
                </a:solidFill>
                <a:latin typeface="+mn-lt"/>
              </a:rPr>
              <a:t>Kell</a:t>
            </a:r>
            <a:r>
              <a:rPr lang="fr-FR" altLang="fr-FR" sz="2000" b="1" dirty="0" smtClean="0">
                <a:solidFill>
                  <a:srgbClr val="0000FF"/>
                </a:solidFill>
                <a:latin typeface="+mn-lt"/>
              </a:rPr>
              <a:t> et cela peut toujours être le début d’une immunisation en cascade même si c’est rare</a:t>
            </a:r>
          </a:p>
          <a:p>
            <a:pPr>
              <a:spcBef>
                <a:spcPct val="50000"/>
              </a:spcBef>
            </a:pPr>
            <a:r>
              <a:rPr lang="fr-FR" altLang="fr-FR" sz="2000" b="1" dirty="0">
                <a:solidFill>
                  <a:srgbClr val="0000FF"/>
                </a:solidFill>
                <a:latin typeface="+mn-lt"/>
              </a:rPr>
              <a:t>	</a:t>
            </a:r>
            <a:r>
              <a:rPr lang="fr-FR" altLang="fr-FR" sz="2000" b="1" dirty="0" smtClean="0">
                <a:solidFill>
                  <a:srgbClr val="0000FF"/>
                </a:solidFill>
                <a:latin typeface="+mn-lt"/>
              </a:rPr>
              <a:t>b) s’il y avait eu une réaction transfusionnelle la responsabilité de celui qui a délivré pouvait être engagée   </a:t>
            </a:r>
            <a:endParaRPr lang="fr-FR" altLang="fr-FR" b="1" dirty="0" smtClean="0">
              <a:solidFill>
                <a:srgbClr val="0000FF"/>
              </a:solidFill>
              <a:latin typeface="+mj-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296813671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251520" y="343754"/>
            <a:ext cx="8663880" cy="5570756"/>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Le deuxième fait marquant de l’analyse de ces non respect de la demande de sang </a:t>
            </a:r>
            <a:r>
              <a:rPr lang="fr-FR" altLang="fr-FR" sz="2000" b="1" dirty="0" err="1" smtClean="0">
                <a:solidFill>
                  <a:srgbClr val="0000FF"/>
                </a:solidFill>
                <a:latin typeface="+mn-lt"/>
              </a:rPr>
              <a:t>phénotypé</a:t>
            </a:r>
            <a:r>
              <a:rPr lang="fr-FR" altLang="fr-FR" sz="2000" b="1" dirty="0" smtClean="0">
                <a:solidFill>
                  <a:srgbClr val="0000FF"/>
                </a:solidFill>
                <a:latin typeface="+mn-lt"/>
              </a:rPr>
              <a:t> est le fait que l’anomalie </a:t>
            </a:r>
            <a:r>
              <a:rPr lang="fr-FR" altLang="fr-FR" b="1" dirty="0" smtClean="0">
                <a:solidFill>
                  <a:srgbClr val="C00000"/>
                </a:solidFill>
                <a:latin typeface="+mn-lt"/>
              </a:rPr>
              <a:t>n’a été détectée que dans </a:t>
            </a:r>
            <a:r>
              <a:rPr lang="fr-FR" altLang="fr-FR" b="1" dirty="0">
                <a:solidFill>
                  <a:srgbClr val="C00000"/>
                </a:solidFill>
                <a:latin typeface="+mn-lt"/>
              </a:rPr>
              <a:t>8 cas sur les 12</a:t>
            </a:r>
            <a:r>
              <a:rPr lang="fr-FR" altLang="fr-FR" b="1" dirty="0">
                <a:solidFill>
                  <a:srgbClr val="C00000"/>
                </a:solidFill>
              </a:rPr>
              <a:t> </a:t>
            </a:r>
            <a:r>
              <a:rPr lang="fr-FR" altLang="fr-FR" b="1" dirty="0" smtClean="0">
                <a:solidFill>
                  <a:srgbClr val="C00000"/>
                </a:solidFill>
                <a:latin typeface="+mn-lt"/>
              </a:rPr>
              <a:t>au niveau de la phase des contrôles</a:t>
            </a:r>
            <a:r>
              <a:rPr lang="fr-FR" altLang="fr-FR" sz="2000" b="1" dirty="0" smtClean="0">
                <a:solidFill>
                  <a:srgbClr val="C00000"/>
                </a:solidFill>
                <a:latin typeface="+mn-lt"/>
              </a:rPr>
              <a:t>, </a:t>
            </a:r>
            <a:r>
              <a:rPr lang="fr-FR" altLang="fr-FR" sz="2000" b="1" dirty="0" smtClean="0">
                <a:solidFill>
                  <a:srgbClr val="0000FF"/>
                </a:solidFill>
                <a:latin typeface="+mn-lt"/>
              </a:rPr>
              <a:t>à réception des PSL ou lors des contrôles préalables à la transfusion du PSL, </a:t>
            </a:r>
            <a:r>
              <a:rPr lang="fr-FR" altLang="fr-FR" sz="2000" b="1" dirty="0" smtClean="0">
                <a:solidFill>
                  <a:srgbClr val="C00000"/>
                </a:solidFill>
                <a:latin typeface="+mn-lt"/>
              </a:rPr>
              <a:t>par le soignant  qui pose ce PSL</a:t>
            </a:r>
            <a:r>
              <a:rPr lang="fr-FR" altLang="fr-FR" sz="2000" b="1" dirty="0" smtClean="0">
                <a:solidFill>
                  <a:srgbClr val="0000FF"/>
                </a:solidFill>
                <a:latin typeface="+mn-lt"/>
              </a:rPr>
              <a:t>.	 				</a:t>
            </a:r>
            <a:r>
              <a:rPr lang="fr-FR" altLang="fr-FR" b="1" dirty="0" smtClean="0">
                <a:solidFill>
                  <a:srgbClr val="C00000"/>
                </a:solidFill>
                <a:latin typeface="+mn-lt"/>
              </a:rPr>
              <a:t> 			         </a:t>
            </a:r>
            <a:r>
              <a:rPr lang="fr-FR" altLang="fr-FR" sz="2000" b="1" dirty="0" smtClean="0">
                <a:solidFill>
                  <a:srgbClr val="0000FF"/>
                </a:solidFill>
                <a:latin typeface="+mn-lt"/>
              </a:rPr>
              <a:t>Il existe des indications précises à l’utilisation d’un CGR </a:t>
            </a:r>
            <a:r>
              <a:rPr lang="fr-FR" altLang="fr-FR" sz="2000" b="1" dirty="0" err="1" smtClean="0">
                <a:solidFill>
                  <a:srgbClr val="0000FF"/>
                </a:solidFill>
                <a:latin typeface="+mn-lt"/>
              </a:rPr>
              <a:t>phénotypé</a:t>
            </a:r>
            <a:r>
              <a:rPr lang="fr-FR" altLang="fr-FR" sz="2000" b="1" dirty="0" smtClean="0">
                <a:solidFill>
                  <a:srgbClr val="0000FF"/>
                </a:solidFill>
                <a:latin typeface="+mn-lt"/>
              </a:rPr>
              <a:t>. C’est :		- à titre préventif d’une allo immunisation chez une femme &lt; 50 ans		- ou chez un patient déjà  immunisé, quel que soit l’anticorps. Dans tous les autres cas, la prescription peut être remise en cause par celui qui délivre mais, cela nécessite une information du praticien prescripteur qui peut maintenir sa demande. 								Il est rappelé qu’il s’agit alors d’une responsabilité médicale et qui doit donc être validée par le médecin prescripteur. Un soignant ne peut pas remettre en cause la prescription d’un praticien. La décision de changement de qualification sera donc proposée par le médecin de conseil transfusionnel qui devra éviter d’imposer unilatéralement pour éviter un </a:t>
            </a:r>
            <a:r>
              <a:rPr lang="fr-FR" altLang="fr-FR" sz="2000" b="1" dirty="0" err="1" smtClean="0">
                <a:solidFill>
                  <a:srgbClr val="0000FF"/>
                </a:solidFill>
                <a:latin typeface="+mn-lt"/>
              </a:rPr>
              <a:t>contentieux.Toutefois</a:t>
            </a:r>
            <a:r>
              <a:rPr lang="fr-FR" altLang="fr-FR" sz="2000" b="1" dirty="0" smtClean="0">
                <a:solidFill>
                  <a:srgbClr val="0000FF"/>
                </a:solidFill>
                <a:latin typeface="+mn-lt"/>
              </a:rPr>
              <a:t> il sera tenu compte de la disponibilité du phénotype dans la banque de Sang </a:t>
            </a:r>
            <a:endParaRPr lang="fr-FR" altLang="fr-FR" b="1" dirty="0" smtClean="0">
              <a:solidFill>
                <a:srgbClr val="0000FF"/>
              </a:solidFill>
              <a:latin typeface="+mj-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368800093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12040" y="183674"/>
            <a:ext cx="8663880" cy="5509200"/>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sz="2800" b="1" u="sng" dirty="0">
                <a:solidFill>
                  <a:srgbClr val="0000FF"/>
                </a:solidFill>
                <a:latin typeface="+mn-lt"/>
              </a:rPr>
              <a:t>2</a:t>
            </a:r>
            <a:r>
              <a:rPr lang="fr-FR" altLang="fr-FR" sz="2800" b="1" u="sng" dirty="0" smtClean="0">
                <a:solidFill>
                  <a:srgbClr val="0000FF"/>
                </a:solidFill>
                <a:latin typeface="+mn-lt"/>
              </a:rPr>
              <a:t>- </a:t>
            </a:r>
            <a:r>
              <a:rPr lang="fr-FR" altLang="fr-FR" sz="2800" b="1" u="sng" dirty="0">
                <a:solidFill>
                  <a:srgbClr val="0000FF"/>
                </a:solidFill>
                <a:latin typeface="+mn-lt"/>
              </a:rPr>
              <a:t>Nous avons observé </a:t>
            </a:r>
            <a:r>
              <a:rPr lang="fr-FR" altLang="fr-FR" sz="2800" b="1" u="sng" dirty="0" smtClean="0">
                <a:solidFill>
                  <a:srgbClr val="C00000"/>
                </a:solidFill>
                <a:latin typeface="+mn-lt"/>
              </a:rPr>
              <a:t>8 délivrances avec une différence entre le nombre de CGR prescrits et le nombre de CGR délivrés  </a:t>
            </a:r>
            <a:r>
              <a:rPr lang="fr-FR" altLang="fr-FR" sz="2800" b="1" dirty="0" smtClean="0">
                <a:solidFill>
                  <a:srgbClr val="C00000"/>
                </a:solidFill>
                <a:latin typeface="+mn-lt"/>
              </a:rPr>
              <a:t>			</a:t>
            </a:r>
            <a:r>
              <a:rPr lang="fr-FR" altLang="fr-FR" sz="2800" b="1" dirty="0" smtClean="0">
                <a:solidFill>
                  <a:srgbClr val="0000FF"/>
                </a:solidFill>
                <a:latin typeface="+mn-lt"/>
              </a:rPr>
              <a:t>					</a:t>
            </a:r>
            <a:r>
              <a:rPr lang="fr-FR" altLang="fr-FR" sz="2000" b="1" dirty="0" smtClean="0">
                <a:solidFill>
                  <a:srgbClr val="0000FF"/>
                </a:solidFill>
                <a:latin typeface="+mn-lt"/>
              </a:rPr>
              <a:t>Cette erreur n’a jamais été détectée dans un dépôt d’ES. Dans </a:t>
            </a:r>
            <a:r>
              <a:rPr lang="fr-FR" altLang="fr-FR" sz="2000" b="1" dirty="0">
                <a:solidFill>
                  <a:srgbClr val="0000FF"/>
                </a:solidFill>
                <a:latin typeface="+mn-lt"/>
              </a:rPr>
              <a:t>1</a:t>
            </a:r>
            <a:r>
              <a:rPr lang="fr-FR" altLang="fr-FR" sz="2000" b="1" dirty="0" smtClean="0">
                <a:solidFill>
                  <a:srgbClr val="0000FF"/>
                </a:solidFill>
                <a:latin typeface="+mn-lt"/>
              </a:rPr>
              <a:t> cas sur 8, </a:t>
            </a:r>
            <a:r>
              <a:rPr lang="fr-FR" altLang="fr-FR" sz="2000" b="1" dirty="0">
                <a:solidFill>
                  <a:srgbClr val="0000FF"/>
                </a:solidFill>
                <a:latin typeface="+mn-lt"/>
              </a:rPr>
              <a:t>il manquait un CGR </a:t>
            </a:r>
            <a:r>
              <a:rPr lang="fr-FR" altLang="fr-FR" sz="2000" b="1" dirty="0" smtClean="0">
                <a:solidFill>
                  <a:srgbClr val="0000FF"/>
                </a:solidFill>
                <a:latin typeface="+mn-lt"/>
              </a:rPr>
              <a:t>mais dans 7 cas sur 8 il y a eu au moins un CGR distribué en trop . Aucune de ces anomalies n’a été détectée à la remise des PSL. Cette anomalie pourrait apparaitre peu préoccupante mais en réalité ce n’est pas le cas car, à l’ES, dans 4 cas ces discordances, n’ont pas été détectées par la personne qui a réceptionné les produits sanguins dans le service et surtout n’a pas été détectée lors du contrôle de concordance à la première phase du contrôle pré transfusionnel. Faute d’inattention ? Ou tout simplement contrôle pas fait?</a:t>
            </a:r>
            <a:r>
              <a:rPr lang="fr-FR" altLang="fr-FR" sz="2000" b="1" dirty="0">
                <a:solidFill>
                  <a:srgbClr val="0000FF"/>
                </a:solidFill>
              </a:rPr>
              <a:t> </a:t>
            </a:r>
            <a:r>
              <a:rPr lang="fr-FR" altLang="fr-FR" sz="2000" b="1" dirty="0" smtClean="0">
                <a:solidFill>
                  <a:srgbClr val="0000FF"/>
                </a:solidFill>
                <a:latin typeface="+mj-lt"/>
              </a:rPr>
              <a:t>C’est une grave erreur car </a:t>
            </a:r>
            <a:r>
              <a:rPr lang="fr-FR" altLang="fr-FR" sz="2000" b="1" dirty="0">
                <a:solidFill>
                  <a:srgbClr val="0000FF"/>
                </a:solidFill>
                <a:latin typeface="+mj-lt"/>
              </a:rPr>
              <a:t>il s’agit tout simplement d’une obligation </a:t>
            </a:r>
            <a:r>
              <a:rPr lang="fr-FR" altLang="fr-FR" sz="2000" b="1" dirty="0" smtClean="0">
                <a:solidFill>
                  <a:srgbClr val="0000FF"/>
                </a:solidFill>
                <a:latin typeface="+mj-lt"/>
              </a:rPr>
              <a:t>réglementaire non respectée							Une  fois de plus il </a:t>
            </a:r>
            <a:r>
              <a:rPr lang="fr-FR" altLang="fr-FR" sz="2000" b="1" dirty="0" smtClean="0">
                <a:solidFill>
                  <a:srgbClr val="0000FF"/>
                </a:solidFill>
                <a:latin typeface="+mn-lt"/>
              </a:rPr>
              <a:t>faut rappeler les responsabilités de chacun des acteurs de l’acte transfusionnel .  La transfusion d’un CGR chez un patient à risque de TACO peut se terminer en EIR de grade 4.</a:t>
            </a:r>
            <a:endParaRPr lang="fr-FR" altLang="fr-FR" sz="2000" dirty="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287315908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12040" y="183674"/>
            <a:ext cx="8663880" cy="5663089"/>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sz="2800" b="1" u="sng" dirty="0">
                <a:solidFill>
                  <a:srgbClr val="0000FF"/>
                </a:solidFill>
                <a:latin typeface="+mn-lt"/>
              </a:rPr>
              <a:t>3</a:t>
            </a:r>
            <a:r>
              <a:rPr lang="fr-FR" altLang="fr-FR" sz="2800" b="1" u="sng" dirty="0" smtClean="0">
                <a:solidFill>
                  <a:srgbClr val="0000FF"/>
                </a:solidFill>
                <a:latin typeface="+mn-lt"/>
              </a:rPr>
              <a:t>- </a:t>
            </a:r>
            <a:r>
              <a:rPr lang="fr-FR" altLang="fr-FR" sz="2800" b="1" u="sng" dirty="0">
                <a:solidFill>
                  <a:srgbClr val="0000FF"/>
                </a:solidFill>
                <a:latin typeface="+mn-lt"/>
              </a:rPr>
              <a:t>Nous avons observé </a:t>
            </a:r>
            <a:r>
              <a:rPr lang="fr-FR" altLang="fr-FR" sz="2800" b="1" u="sng" dirty="0" smtClean="0">
                <a:solidFill>
                  <a:srgbClr val="C00000"/>
                </a:solidFill>
                <a:latin typeface="+mn-lt"/>
              </a:rPr>
              <a:t>5 délivrances avec une différence entre les données de la fiche de délivrance nominative </a:t>
            </a:r>
            <a:r>
              <a:rPr lang="fr-FR" altLang="fr-FR" sz="2800" b="1" u="sng" dirty="0">
                <a:solidFill>
                  <a:srgbClr val="C00000"/>
                </a:solidFill>
                <a:latin typeface="+mn-lt"/>
              </a:rPr>
              <a:t>(</a:t>
            </a:r>
            <a:r>
              <a:rPr lang="fr-FR" altLang="fr-FR" sz="2800" b="1" u="sng" dirty="0" smtClean="0">
                <a:solidFill>
                  <a:srgbClr val="C00000"/>
                </a:solidFill>
                <a:latin typeface="+mn-lt"/>
              </a:rPr>
              <a:t>FDN) et les produits sanguins délivrés</a:t>
            </a:r>
            <a:r>
              <a:rPr lang="fr-FR" altLang="fr-FR" sz="2800" b="1" dirty="0" smtClean="0">
                <a:solidFill>
                  <a:srgbClr val="0000FF"/>
                </a:solidFill>
                <a:latin typeface="+mn-lt"/>
              </a:rPr>
              <a:t>: 		</a:t>
            </a:r>
            <a:r>
              <a:rPr lang="fr-FR" altLang="fr-FR" sz="2000" b="1" dirty="0" smtClean="0">
                <a:solidFill>
                  <a:srgbClr val="0000FF"/>
                </a:solidFill>
                <a:latin typeface="+mn-lt"/>
              </a:rPr>
              <a:t>Cette anomalie est très pré occupante car il s’agit tout simplement d’une obligation réglementaire non respectée					Dans 3 cas sur 5 de ces discordances, celle-ci n’ont pas été détectées par la personne qui a réceptionné les produits sanguins dans le service et surtout n’a pas été détectée lors du contrôle de concordance à la première phase du contrôle </a:t>
            </a:r>
            <a:r>
              <a:rPr lang="fr-FR" altLang="fr-FR" sz="2000" b="1" dirty="0" err="1" smtClean="0">
                <a:solidFill>
                  <a:srgbClr val="0000FF"/>
                </a:solidFill>
                <a:latin typeface="+mn-lt"/>
              </a:rPr>
              <a:t>prétransfusionnel</a:t>
            </a:r>
            <a:r>
              <a:rPr lang="fr-FR" altLang="fr-FR" sz="2000" b="1" dirty="0" smtClean="0">
                <a:solidFill>
                  <a:srgbClr val="0000FF"/>
                </a:solidFill>
                <a:latin typeface="+mn-lt"/>
              </a:rPr>
              <a:t>. 					Faute d’inattention ? Ou tout simplement contrôle pas fait?</a:t>
            </a:r>
          </a:p>
          <a:p>
            <a:pPr>
              <a:spcBef>
                <a:spcPct val="50000"/>
              </a:spcBef>
            </a:pPr>
            <a:r>
              <a:rPr lang="fr-FR" altLang="fr-FR" sz="2000" b="1" dirty="0" smtClean="0">
                <a:solidFill>
                  <a:srgbClr val="0000FF"/>
                </a:solidFill>
                <a:latin typeface="+mn-lt"/>
              </a:rPr>
              <a:t>Une fois de plus il faut rappeler les responsabilités de chacun des acteurs de l’acte transfusionnel . Et ces discordances sont souvent des incidents graves qui aboutissent à la transfusion d’un mauvais patient. </a:t>
            </a:r>
            <a:r>
              <a:rPr lang="fr-FR" altLang="fr-FR" sz="2000" b="1" dirty="0" err="1" smtClean="0">
                <a:solidFill>
                  <a:srgbClr val="0000FF"/>
                </a:solidFill>
                <a:latin typeface="+mn-lt"/>
              </a:rPr>
              <a:t>Etlà</a:t>
            </a:r>
            <a:r>
              <a:rPr lang="fr-FR" altLang="fr-FR" sz="2000" b="1" dirty="0" smtClean="0">
                <a:solidFill>
                  <a:srgbClr val="0000FF"/>
                </a:solidFill>
                <a:latin typeface="+mn-lt"/>
              </a:rPr>
              <a:t>, tout devient possible. Avec un peu de chance le CGR n’est pas un PSL compatible et c’est détecté par la carte de  contrôle ultime sinon avec un peu de malchance le receveur est un patient de 94 ans avec 11,2 d’</a:t>
            </a:r>
            <a:r>
              <a:rPr lang="fr-FR" altLang="fr-FR" sz="2000" b="1" dirty="0" err="1" smtClean="0">
                <a:solidFill>
                  <a:srgbClr val="0000FF"/>
                </a:solidFill>
                <a:latin typeface="+mn-lt"/>
              </a:rPr>
              <a:t>Hb</a:t>
            </a:r>
            <a:r>
              <a:rPr lang="fr-FR" altLang="fr-FR" sz="2000" b="1" dirty="0" smtClean="0">
                <a:solidFill>
                  <a:srgbClr val="0000FF"/>
                </a:solidFill>
                <a:latin typeface="+mn-lt"/>
              </a:rPr>
              <a:t> et ce sera le CGR de trop</a:t>
            </a:r>
            <a:endParaRPr lang="fr-FR" altLang="fr-FR" sz="2000" dirty="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417383205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112040" y="183674"/>
            <a:ext cx="8663880" cy="5816977"/>
          </a:xfrm>
          <a:prstGeom prst="rect">
            <a:avLst/>
          </a:prstGeom>
          <a:solidFill>
            <a:srgbClr val="FFFFCC"/>
          </a:solidFill>
          <a:ln>
            <a:solidFill>
              <a:srgbClr val="002060"/>
            </a:solidFill>
          </a:ln>
          <a:effectLst>
            <a:innerShdw blurRad="114300">
              <a:prstClr val="black"/>
            </a:innerShdw>
          </a:effectLst>
          <a:scene3d>
            <a:camera prst="obliqueTopLeft"/>
            <a:lightRig rig="threePt" dir="t"/>
          </a:scene3d>
        </p:spPr>
        <p:txBody>
          <a:bodyPr wrap="square">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fr-FR" altLang="fr-FR" sz="2000" b="1" dirty="0" smtClean="0">
                <a:solidFill>
                  <a:srgbClr val="0000FF"/>
                </a:solidFill>
                <a:latin typeface="+mn-lt"/>
              </a:rPr>
              <a:t>      	</a:t>
            </a:r>
            <a:r>
              <a:rPr lang="fr-FR" altLang="fr-FR" b="1" dirty="0" smtClean="0">
                <a:solidFill>
                  <a:srgbClr val="0000FF"/>
                </a:solidFill>
                <a:latin typeface="+mn-lt"/>
              </a:rPr>
              <a:t>4- A part cela diverses causes d’IG ont été enregistrées	</a:t>
            </a:r>
            <a:r>
              <a:rPr lang="fr-FR" altLang="fr-FR" sz="2000" b="1" dirty="0" smtClean="0">
                <a:solidFill>
                  <a:srgbClr val="0000FF"/>
                </a:solidFill>
                <a:latin typeface="+mn-lt"/>
              </a:rPr>
              <a:t>On</a:t>
            </a:r>
            <a:r>
              <a:rPr lang="fr-FR" altLang="fr-FR" sz="2800" b="1" dirty="0" smtClean="0">
                <a:solidFill>
                  <a:srgbClr val="0000FF"/>
                </a:solidFill>
                <a:latin typeface="+mn-lt"/>
              </a:rPr>
              <a:t> </a:t>
            </a:r>
            <a:r>
              <a:rPr lang="fr-FR" altLang="fr-FR" sz="2000" b="1" dirty="0" smtClean="0">
                <a:solidFill>
                  <a:srgbClr val="0000FF"/>
                </a:solidFill>
                <a:latin typeface="+mn-lt"/>
              </a:rPr>
              <a:t>note entre autres les retards de délivrance avec de multiples causes:										</a:t>
            </a:r>
            <a:r>
              <a:rPr lang="fr-FR" altLang="fr-FR" sz="2000" b="1" dirty="0" smtClean="0">
                <a:solidFill>
                  <a:srgbClr val="0000FF"/>
                </a:solidFill>
                <a:latin typeface="+mn-lt"/>
                <a:sym typeface="Wingdings"/>
              </a:rPr>
              <a:t> </a:t>
            </a:r>
            <a:r>
              <a:rPr lang="fr-FR" altLang="fr-FR" sz="2000" b="1" dirty="0" smtClean="0">
                <a:solidFill>
                  <a:srgbClr val="0000FF"/>
                </a:solidFill>
                <a:latin typeface="+mn-lt"/>
              </a:rPr>
              <a:t> Problèmes d’</a:t>
            </a:r>
            <a:r>
              <a:rPr lang="fr-FR" altLang="fr-FR" sz="2000" b="1" dirty="0" err="1" smtClean="0">
                <a:solidFill>
                  <a:srgbClr val="0000FF"/>
                </a:solidFill>
                <a:latin typeface="+mn-lt"/>
              </a:rPr>
              <a:t>identito</a:t>
            </a:r>
            <a:r>
              <a:rPr lang="fr-FR" altLang="fr-FR" sz="2000" b="1" dirty="0" smtClean="0">
                <a:solidFill>
                  <a:srgbClr val="0000FF"/>
                </a:solidFill>
                <a:latin typeface="+mn-lt"/>
              </a:rPr>
              <a:t> vigilance qui concerne la prescription, avec parfois des documents d’IHE transmis mais discordants .				</a:t>
            </a:r>
            <a:r>
              <a:rPr lang="fr-FR" altLang="fr-FR" sz="2000" b="1" dirty="0" smtClean="0">
                <a:solidFill>
                  <a:srgbClr val="0000FF"/>
                </a:solidFill>
                <a:sym typeface="Wingdings"/>
              </a:rPr>
              <a:t></a:t>
            </a:r>
            <a:r>
              <a:rPr lang="fr-FR" altLang="fr-FR" sz="2000" b="1" dirty="0" smtClean="0">
                <a:solidFill>
                  <a:srgbClr val="0000FF"/>
                </a:solidFill>
                <a:latin typeface="+mn-lt"/>
              </a:rPr>
              <a:t> Des problèmes d’</a:t>
            </a:r>
            <a:r>
              <a:rPr lang="fr-FR" altLang="fr-FR" sz="2000" b="1" dirty="0" err="1" smtClean="0">
                <a:solidFill>
                  <a:srgbClr val="0000FF"/>
                </a:solidFill>
                <a:latin typeface="+mn-lt"/>
              </a:rPr>
              <a:t>Immuno-Hématologie</a:t>
            </a:r>
            <a:r>
              <a:rPr lang="fr-FR" altLang="fr-FR" sz="2000" b="1" dirty="0" smtClean="0">
                <a:solidFill>
                  <a:srgbClr val="0000FF"/>
                </a:solidFill>
                <a:latin typeface="+mn-lt"/>
              </a:rPr>
              <a:t>: 				Résultats  pas encore parvenu du laboratoire				RAI périmée… ou antécédents de RAI connu mais négligé lors de la prescription								Erreurs de laboratoire…….Cette anomalie est très pré occupante car il s’agit tout simplement d’une obligation réglementaire				</a:t>
            </a:r>
            <a:r>
              <a:rPr lang="fr-FR" altLang="fr-FR" sz="2000" b="1" dirty="0">
                <a:solidFill>
                  <a:srgbClr val="0000FF"/>
                </a:solidFill>
                <a:sym typeface="Wingdings"/>
              </a:rPr>
              <a:t> </a:t>
            </a:r>
            <a:r>
              <a:rPr lang="fr-FR" altLang="fr-FR" sz="2000" b="1" dirty="0" smtClean="0">
                <a:solidFill>
                  <a:srgbClr val="0000FF"/>
                </a:solidFill>
                <a:sym typeface="Wingdings"/>
              </a:rPr>
              <a:t> </a:t>
            </a:r>
            <a:r>
              <a:rPr lang="fr-FR" altLang="fr-FR" sz="2000" b="1" dirty="0" smtClean="0">
                <a:solidFill>
                  <a:srgbClr val="0000FF"/>
                </a:solidFill>
                <a:latin typeface="+mn-lt"/>
                <a:sym typeface="Wingdings"/>
              </a:rPr>
              <a:t>Produit périmé</a:t>
            </a:r>
            <a:r>
              <a:rPr lang="fr-FR" altLang="fr-FR" sz="2000" b="1" dirty="0" smtClean="0">
                <a:solidFill>
                  <a:srgbClr val="0000FF"/>
                </a:solidFill>
                <a:latin typeface="+mn-lt"/>
              </a:rPr>
              <a:t>				</a:t>
            </a:r>
            <a:r>
              <a:rPr lang="fr-FR" altLang="fr-FR" sz="2000" b="1" dirty="0" smtClean="0">
                <a:solidFill>
                  <a:srgbClr val="0000FF"/>
                </a:solidFill>
                <a:sym typeface="Wingdings"/>
              </a:rPr>
              <a:t>  			</a:t>
            </a:r>
            <a:r>
              <a:rPr lang="fr-FR" altLang="fr-FR" sz="2000" b="1" dirty="0">
                <a:solidFill>
                  <a:srgbClr val="0000FF"/>
                </a:solidFill>
                <a:sym typeface="Wingdings"/>
              </a:rPr>
              <a:t>  </a:t>
            </a:r>
            <a:r>
              <a:rPr lang="fr-FR" altLang="fr-FR" sz="2000" b="1" dirty="0" smtClean="0">
                <a:solidFill>
                  <a:srgbClr val="0000FF"/>
                </a:solidFill>
                <a:latin typeface="+mn-lt"/>
                <a:sym typeface="Wingdings"/>
              </a:rPr>
              <a:t>Et puis un problème révélé lors de cette analyse, l’existence de plusieurs difficultés pour joindre téléphoniquement par téléphone ou par fax, l’EFS . Il va falloir se pencher rapidement sur ce problème et trouver des solutions « blindées » rapidement.  La communication du Dr BOURCIER va certainement confirmer cette nécessité.</a:t>
            </a:r>
            <a:r>
              <a:rPr lang="fr-FR" altLang="fr-FR" sz="2000" b="1" dirty="0" smtClean="0">
                <a:solidFill>
                  <a:srgbClr val="0000FF"/>
                </a:solidFill>
                <a:latin typeface="+mn-lt"/>
              </a:rPr>
              <a:t>							   </a:t>
            </a:r>
            <a:endParaRPr lang="fr-FR" altLang="fr-FR" sz="2000" dirty="0">
              <a:solidFill>
                <a:srgbClr val="0000FF"/>
              </a:solidFill>
              <a:latin typeface="+mn-lt"/>
            </a:endParaRPr>
          </a:p>
        </p:txBody>
      </p:sp>
      <p:pic>
        <p:nvPicPr>
          <p:cNvPr id="2051" name="Picture 3" descr="ARS-FOND COURRIER"/>
          <p:cNvPicPr>
            <a:picLocks noChangeAspect="1" noChangeArrowheads="1"/>
          </p:cNvPicPr>
          <p:nvPr/>
        </p:nvPicPr>
        <p:blipFill>
          <a:blip r:embed="rId2">
            <a:extLst>
              <a:ext uri="{28A0092B-C50C-407E-A947-70E740481C1C}">
                <a14:useLocalDpi xmlns:a14="http://schemas.microsoft.com/office/drawing/2010/main" val="0"/>
              </a:ext>
            </a:extLst>
          </a:blip>
          <a:srcRect b="84415"/>
          <a:stretch>
            <a:fillRect/>
          </a:stretch>
        </p:blipFill>
        <p:spPr bwMode="auto">
          <a:xfrm>
            <a:off x="533400" y="5846763"/>
            <a:ext cx="7600950" cy="1011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2" name="Text Box 4"/>
          <p:cNvSpPr txBox="1">
            <a:spLocks noChangeArrowheads="1"/>
          </p:cNvSpPr>
          <p:nvPr/>
        </p:nvSpPr>
        <p:spPr bwMode="auto">
          <a:xfrm>
            <a:off x="2743200" y="6248400"/>
            <a:ext cx="41910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US" altLang="fr-FR" sz="1400" dirty="0" smtClean="0">
                <a:latin typeface="Arial" charset="0"/>
              </a:rPr>
              <a:t>Region de Bourgogne Franche Comté</a:t>
            </a:r>
            <a:endParaRPr lang="en-US" altLang="fr-FR" sz="1400" dirty="0">
              <a:latin typeface="Arial" charset="0"/>
            </a:endParaRPr>
          </a:p>
        </p:txBody>
      </p:sp>
    </p:spTree>
    <p:extLst>
      <p:ext uri="{BB962C8B-B14F-4D97-AF65-F5344CB8AC3E}">
        <p14:creationId xmlns:p14="http://schemas.microsoft.com/office/powerpoint/2010/main" val="2606072521"/>
      </p:ext>
    </p:extLst>
  </p:cSld>
  <p:clrMapOvr>
    <a:masterClrMapping/>
  </p:clrMapOvr>
  <p:timing>
    <p:tnLst>
      <p:par>
        <p:cTn id="1" dur="indefinite" restart="never" nodeType="tmRoot"/>
      </p:par>
    </p:tnLst>
  </p:timing>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403</TotalTime>
  <Words>493</Words>
  <Application>Microsoft Office PowerPoint</Application>
  <PresentationFormat>Affichage à l'écran (4:3)</PresentationFormat>
  <Paragraphs>128</Paragraphs>
  <Slides>20</Slides>
  <Notes>0</Notes>
  <HiddenSlides>0</HiddenSlides>
  <MMClips>0</MMClips>
  <ScaleCrop>false</ScaleCrop>
  <HeadingPairs>
    <vt:vector size="4" baseType="variant">
      <vt:variant>
        <vt:lpstr>Thème</vt:lpstr>
      </vt:variant>
      <vt:variant>
        <vt:i4>1</vt:i4>
      </vt:variant>
      <vt:variant>
        <vt:lpstr>Titres des diapositives</vt:lpstr>
      </vt:variant>
      <vt:variant>
        <vt:i4>20</vt:i4>
      </vt:variant>
    </vt:vector>
  </HeadingPairs>
  <TitlesOfParts>
    <vt:vector size="21" baseType="lpstr">
      <vt:lpstr>Thème Office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Nanard</dc:creator>
  <cp:lastModifiedBy>*</cp:lastModifiedBy>
  <cp:revision>37</cp:revision>
  <cp:lastPrinted>2017-11-05T13:57:48Z</cp:lastPrinted>
  <dcterms:created xsi:type="dcterms:W3CDTF">2017-11-05T13:18:50Z</dcterms:created>
  <dcterms:modified xsi:type="dcterms:W3CDTF">2017-11-06T09:13:16Z</dcterms:modified>
</cp:coreProperties>
</file>

<file path=docProps/thumbnail.jpeg>
</file>